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140757793" r:id="rId2"/>
    <p:sldId id="2140757783" r:id="rId3"/>
    <p:sldId id="2140757784" r:id="rId4"/>
    <p:sldId id="2140757785" r:id="rId5"/>
    <p:sldId id="2140757786" r:id="rId6"/>
    <p:sldId id="2140757794" r:id="rId7"/>
    <p:sldId id="2140757795" r:id="rId8"/>
    <p:sldId id="2140757796" r:id="rId9"/>
    <p:sldId id="2140757797" r:id="rId10"/>
  </p:sldIdLst>
  <p:sldSz cx="12192000" cy="6858000"/>
  <p:notesSz cx="6950075" cy="92360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6699"/>
    <a:srgbClr val="33CCFF"/>
    <a:srgbClr val="00FFFF"/>
    <a:srgbClr val="33CCCC"/>
    <a:srgbClr val="66FFFF"/>
    <a:srgbClr val="FF66FF"/>
    <a:srgbClr val="FF00FF"/>
    <a:srgbClr val="6699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7059"/>
  </p:normalViewPr>
  <p:slideViewPr>
    <p:cSldViewPr snapToGrid="0">
      <p:cViewPr varScale="1">
        <p:scale>
          <a:sx n="68" d="100"/>
          <a:sy n="68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0A184DC1-E8DF-B94F-A080-F2718E9C3908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F93F9FBE-8A72-9240-8B1B-DD8E4B690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75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4460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3638F1-8FD7-7F24-A928-FF1973950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ED1FC8C-B0B5-44DB-F456-4618FDB1BB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3CDCE8-E415-92C1-9289-F6ADFEB8D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55A86B-2452-2CD2-E63E-84F1C2438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94F2E5-331F-5CC1-BBFF-CB861A3AF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980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5E8218-EC6C-EF11-41CB-3C2CF0C38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C8548B8-A599-DDC0-E64A-BBF441D57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02B8E4-C2C3-0DDF-CECD-5442E7529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9BE683-3174-EA16-412A-30BCB5E9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021653-9D26-9DEC-015F-55CE1F6A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5310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A4E987-7404-93A1-38A9-3AD482B06B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F18C884-B319-BD5E-4197-6693D3E0A2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B925A8-1ACE-06F3-1372-431F8A303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049448-37C5-4B8A-7986-85C47397B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49BFD5-1F20-C02D-2391-102547ACE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8317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es-MX" noProof="0"/>
              <a:t>HAGA CLIC PARA EDITAR EL ESTILO DEL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A05F7A-78CF-4FEA-8DBC-5AA32D674356}" type="datetime1">
              <a:rPr lang="es-MX" noProof="0" smtClean="0"/>
              <a:t>17/10/2025</a:t>
            </a:fld>
            <a:endParaRPr lang="es-MX" noProof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MX" noProof="0" smtClean="0"/>
              <a:t>‹Nº›</a:t>
            </a:fld>
            <a:endParaRPr lang="es-MX" noProof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39228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208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4ABF06-73FE-0E28-66A0-735365888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50B8D3-5952-1FD3-BFC0-AE34CB31D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A333FC-17B0-AED4-453F-66261B0E5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5AE893-25FF-0241-222A-D618DBD7D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EB9D6C-5AF1-5C2C-89D7-15DDC850A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067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AC4FCE-1722-ED6A-9BF9-D99F1BF55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4588B0-7423-6AF6-F735-5CCB55158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7EE075-B188-0733-37B7-01106121E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C23732-7E47-E4A1-5A47-42337C92F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A4331E-24D5-62B9-DAE6-C1A9C52EB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984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526C17-61BF-3830-35C3-952878771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4AEA5D-4B31-11DD-970F-D27B4A5BB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786D64-6FB3-6496-5815-A0AE0DD53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9442A5-19E8-80DD-0E83-62D2E93BF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804D28-E6BB-79E5-5B38-7F89AAB8E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1DF788-1637-582E-B7BB-8B08AF198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1384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11AE1C-B52B-DF95-E932-F3BEF73F7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4D73F1-E7CE-86E3-3874-4AF2B1455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5F4E893-CD8C-AAC5-3B6B-60AECA8A9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EAC7EA1-6998-CDC7-5786-EA4BE501B7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61B7807-4ACE-E848-6C9F-DF78B72C61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839AEBC-FF20-1456-6D0D-32ED712B0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32FA9EE-7F33-948E-7C6B-8F8AB93E1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03A1DCE-C618-2602-8CE7-8BA4EE76F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353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76EBD1-9FDE-7CE4-D0D4-19E05EB90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19C4F-2309-E6FB-956D-3BC37FFBC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176526-669B-1CC9-141B-9B569050F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7B59EB-B497-1F0C-7754-64E451404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520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2DDBD6A-E780-FCB8-FEEF-A30DB57EF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74B84FA-CE9E-1556-287B-75C2E419B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E39FB10-C10A-A4AF-6F43-90D676C5C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716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378CE2-C345-5981-0D0F-9E95B77AC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953880-DDCA-8D05-E9EA-B672CA8D6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EDAA8B-72B4-3E8A-CBA4-FAE942C81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3FBAA90-AB16-E537-7526-E2045B0EE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328ED0-288B-B327-2F83-3D613ED4A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4EF1CA-1B3F-B56C-6493-FDE1944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900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F8B2A1-9B11-E03D-D991-368AA197E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2327DB8-EAC3-17D7-1A43-F9C3BBF539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62B753-F4C7-3E0D-CB13-1338E7C66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AE19C2-80D7-9406-C467-1FAF8D5FA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31F96B-E524-C366-2432-4B34281DF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6A8153-90DB-52C2-13E6-DF2BDFF38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518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30BBFF9-536B-5C09-23AC-AA479A2AA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25D88F-9FE1-29DB-ADC7-D2F2D1A9E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6C2030-B300-090D-24BE-9F6F1BE60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D6D1D-CD97-554E-AA5C-8D58C96E6B13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0A0422-1007-271C-D83C-66C7099B21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BA4CA4-7AA2-BE11-4AE0-0AD3D4F560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1013A-1739-1B4D-8E61-1D7C0253C4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279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B288F8B-83C3-4DFE-D290-FA00233EA5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43" y="5685490"/>
            <a:ext cx="1368255" cy="764751"/>
          </a:xfrm>
          <a:prstGeom prst="rect">
            <a:avLst/>
          </a:prstGeom>
        </p:spPr>
      </p:pic>
      <p:sp>
        <p:nvSpPr>
          <p:cNvPr id="144" name="Rectángulo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392643" y="2923953"/>
            <a:ext cx="3077249" cy="728536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General de Ciencia, Innovación y Emprendimiento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tx1"/>
                </a:solidFill>
                <a:latin typeface="Ubuntu Medium" panose="020B0504030602030204" pitchFamily="34" charset="0"/>
              </a:rPr>
              <a:t>Omar Silva </a:t>
            </a:r>
            <a:r>
              <a:rPr lang="es-MX" sz="800" dirty="0" err="1">
                <a:solidFill>
                  <a:schemeClr val="tx1"/>
                </a:solidFill>
                <a:latin typeface="Ubuntu Medium" panose="020B0504030602030204" pitchFamily="34" charset="0"/>
              </a:rPr>
              <a:t>Palancares</a:t>
            </a:r>
            <a:endParaRPr lang="es-MX" sz="800" dirty="0">
              <a:solidFill>
                <a:schemeClr val="tx1"/>
              </a:solidFill>
              <a:latin typeface="Ubuntu Medium" panose="020B050403060203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tx1"/>
                </a:solidFill>
                <a:latin typeface="Ubuntu Medium" panose="020B0504030602030204" pitchFamily="34" charset="0"/>
              </a:rPr>
              <a:t>N-14 30123293</a:t>
            </a:r>
          </a:p>
        </p:txBody>
      </p: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132F90B8-0FAC-C682-26AC-603B772056D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374033" y="5481762"/>
            <a:ext cx="27828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6B7B494C-8888-457E-82D1-32EE6B40102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74033" y="3653741"/>
            <a:ext cx="0" cy="1835984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215A627E-A616-4B35-A822-BCD857D053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361213" y="3653741"/>
            <a:ext cx="0" cy="1843694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: Codo 6">
            <a:extLst>
              <a:ext uri="{FF2B5EF4-FFF2-40B4-BE49-F238E27FC236}">
                <a16:creationId xmlns:a16="http://schemas.microsoft.com/office/drawing/2014/main" id="{1C54223A-2F2C-4434-A30B-92D8CEE93C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0800000" flipV="1">
            <a:off x="3019204" y="2843343"/>
            <a:ext cx="4895908" cy="165468"/>
          </a:xfrm>
          <a:prstGeom prst="bentConnector2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id="{B5956150-D730-4D39-8E56-5123DA7B17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88100" y="2846701"/>
            <a:ext cx="0" cy="161158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id="{98000C8A-C564-4106-9005-252681A7F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945635" y="2851044"/>
            <a:ext cx="0" cy="161158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98">
            <a:extLst>
              <a:ext uri="{FF2B5EF4-FFF2-40B4-BE49-F238E27FC236}">
                <a16:creationId xmlns:a16="http://schemas.microsoft.com/office/drawing/2014/main" id="{DFAFA2FD-B58C-4CB3-83BF-D7037A44C5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941487" y="2843343"/>
            <a:ext cx="0" cy="161158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cto 99">
            <a:extLst>
              <a:ext uri="{FF2B5EF4-FFF2-40B4-BE49-F238E27FC236}">
                <a16:creationId xmlns:a16="http://schemas.microsoft.com/office/drawing/2014/main" id="{92CA40FF-E75F-4233-A382-4E9DE1FACF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942088" y="2843343"/>
            <a:ext cx="0" cy="161158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ector recto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  <a:endCxn id="18" idx="2"/>
          </p:cNvCxnSpPr>
          <p:nvPr/>
        </p:nvCxnSpPr>
        <p:spPr>
          <a:xfrm flipV="1">
            <a:off x="6948825" y="978572"/>
            <a:ext cx="4669" cy="1872472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ector recto 205">
            <a:extLst>
              <a:ext uri="{FF2B5EF4-FFF2-40B4-BE49-F238E27FC236}">
                <a16:creationId xmlns:a16="http://schemas.microsoft.com/office/drawing/2014/main" id="{3075AB11-BAD3-42E5-BC8F-B1153E21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01025" y="3653741"/>
            <a:ext cx="0" cy="1843694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FE5CE1F8-570D-4885-B9A3-2539980A4E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374033" y="4170788"/>
            <a:ext cx="27828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73FE68B-D6B3-4422-B31A-4154C1A2BA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361213" y="4174146"/>
            <a:ext cx="27828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11E9B743-2518-4E9D-9AE1-3998DBFBCD3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335570" y="4170788"/>
            <a:ext cx="27828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55B40D0C-F84E-4462-89E4-D6DB85AB1D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337977" y="4889282"/>
            <a:ext cx="27828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BB4CBFD5-6012-4BE2-83ED-90867D52F6A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337977" y="5665475"/>
            <a:ext cx="27828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6025868" y="333942"/>
            <a:ext cx="1855250" cy="644630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5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General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50" dirty="0">
                <a:solidFill>
                  <a:srgbClr val="034C88"/>
                </a:solidFill>
                <a:latin typeface="Ubuntu Medium" panose="020B0504030602030204" pitchFamily="34" charset="0"/>
              </a:rPr>
              <a:t>30122071 N-Y17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050" dirty="0">
                <a:solidFill>
                  <a:srgbClr val="034C88"/>
                </a:solidFill>
                <a:latin typeface="Ubuntu Medium" panose="020B0504030602030204" pitchFamily="34" charset="0"/>
              </a:rPr>
              <a:t>Juan Antonio Reus Montaño</a:t>
            </a:r>
            <a:endParaRPr lang="es-MX" sz="1050" dirty="0">
              <a:solidFill>
                <a:srgbClr val="034C88"/>
              </a:solidFill>
              <a:latin typeface="Ubuntu Medium" panose="020B0504030602030204" pitchFamily="34" charset="0"/>
            </a:endParaRPr>
          </a:p>
        </p:txBody>
      </p:sp>
      <p:sp>
        <p:nvSpPr>
          <p:cNvPr id="147" name="Rectángulo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592479" y="2935248"/>
            <a:ext cx="1928745" cy="708594"/>
          </a:xfrm>
          <a:prstGeom prst="roundRect">
            <a:avLst/>
          </a:prstGeom>
          <a:noFill/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General de Transformación Digital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N-14 30123284</a:t>
            </a:r>
          </a:p>
        </p:txBody>
      </p:sp>
      <p:sp>
        <p:nvSpPr>
          <p:cNvPr id="186" name="Rectángulo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4532682" y="3820673"/>
            <a:ext cx="1503219" cy="644630"/>
          </a:xfrm>
          <a:prstGeom prst="roundRect">
            <a:avLst/>
          </a:prstGeom>
          <a:noFill/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Digitalización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Alfredo </a:t>
            </a:r>
            <a:r>
              <a:rPr lang="es-ES" sz="900" dirty="0" err="1">
                <a:solidFill>
                  <a:srgbClr val="034C88"/>
                </a:solidFill>
                <a:latin typeface="Ubuntu Medium" panose="020B0504030602030204" pitchFamily="34" charset="0"/>
              </a:rPr>
              <a:t>Knapp</a:t>
            </a:r>
            <a:r>
              <a:rPr lang="es-ES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 Hernández</a:t>
            </a:r>
            <a:endParaRPr lang="es-MX" sz="900" dirty="0">
              <a:solidFill>
                <a:srgbClr val="034C88"/>
              </a:solidFill>
              <a:latin typeface="Ubuntu Medium" panose="020B0504030602030204" pitchFamily="34" charset="0"/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N-12 30123272</a:t>
            </a:r>
          </a:p>
        </p:txBody>
      </p:sp>
      <p:sp>
        <p:nvSpPr>
          <p:cNvPr id="189" name="Rectángulo 188">
            <a:extLst>
              <a:ext uri="{FF2B5EF4-FFF2-40B4-BE49-F238E27FC236}">
                <a16:creationId xmlns:a16="http://schemas.microsoft.com/office/drawing/2014/main" id="{AF7D30AD-3130-40C6-8BC9-7EE80B4B9A00}"/>
              </a:ext>
            </a:extLst>
          </p:cNvPr>
          <p:cNvSpPr/>
          <p:nvPr/>
        </p:nvSpPr>
        <p:spPr>
          <a:xfrm>
            <a:off x="4534402" y="4906297"/>
            <a:ext cx="1491465" cy="934203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Aplicaciones y Plataformas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José Manuel Muñoz Araiza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N-12 30123201</a:t>
            </a:r>
          </a:p>
        </p:txBody>
      </p:sp>
      <p:sp>
        <p:nvSpPr>
          <p:cNvPr id="150" name="Rectángulo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5632769" y="2935248"/>
            <a:ext cx="2342487" cy="718194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General Inteligencia   y Competitividad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Rafael Omar Mojica González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N-14 30123197</a:t>
            </a:r>
          </a:p>
        </p:txBody>
      </p:sp>
      <p:sp>
        <p:nvSpPr>
          <p:cNvPr id="195" name="Rectángulo 194">
            <a:extLst>
              <a:ext uri="{FF2B5EF4-FFF2-40B4-BE49-F238E27FC236}">
                <a16:creationId xmlns:a16="http://schemas.microsoft.com/office/drawing/2014/main" id="{81AC151D-872D-4D73-AE29-952F653257C0}"/>
              </a:ext>
            </a:extLst>
          </p:cNvPr>
          <p:cNvSpPr/>
          <p:nvPr/>
        </p:nvSpPr>
        <p:spPr>
          <a:xfrm>
            <a:off x="6491844" y="3705521"/>
            <a:ext cx="1650229" cy="965399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Inteligencia y Prospectiva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Mario Alfonso </a:t>
            </a:r>
            <a:r>
              <a:rPr lang="es-ES" sz="900" dirty="0" err="1">
                <a:solidFill>
                  <a:srgbClr val="034C88"/>
                </a:solidFill>
                <a:latin typeface="Ubuntu Medium" panose="020B0504030602030204" pitchFamily="34" charset="0"/>
              </a:rPr>
              <a:t>Bonal</a:t>
            </a:r>
            <a:r>
              <a:rPr lang="es-ES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 Rodríguez</a:t>
            </a:r>
            <a:endParaRPr lang="es-MX" sz="900" dirty="0">
              <a:solidFill>
                <a:srgbClr val="034C88"/>
              </a:solidFill>
              <a:latin typeface="Ubuntu Medium" panose="020B050403060203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N-12 30123195</a:t>
            </a:r>
          </a:p>
        </p:txBody>
      </p:sp>
      <p:sp>
        <p:nvSpPr>
          <p:cNvPr id="153" name="Rectángulo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8024379" y="2935248"/>
            <a:ext cx="1855250" cy="718194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General Jurídica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David Guerra Barajas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N-14 30123281</a:t>
            </a:r>
          </a:p>
        </p:txBody>
      </p:sp>
      <p:sp>
        <p:nvSpPr>
          <p:cNvPr id="156" name="Rectángulo 155">
            <a:extLst>
              <a:ext uri="{FF2B5EF4-FFF2-40B4-BE49-F238E27FC236}">
                <a16:creationId xmlns:a16="http://schemas.microsoft.com/office/drawing/2014/main" id="{A2C318BC-6BF6-496E-9A8C-13F9CFE491B5}"/>
              </a:ext>
            </a:extLst>
          </p:cNvPr>
          <p:cNvSpPr/>
          <p:nvPr/>
        </p:nvSpPr>
        <p:spPr>
          <a:xfrm>
            <a:off x="10033642" y="3021714"/>
            <a:ext cx="2098900" cy="718194"/>
          </a:xfrm>
          <a:prstGeom prst="roundRect">
            <a:avLst/>
          </a:prstGeom>
          <a:noFill/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General de Administración y Presupuesto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Javier Núñez Rodríguez</a:t>
            </a:r>
            <a:endParaRPr lang="es-MX" sz="800" dirty="0">
              <a:solidFill>
                <a:schemeClr val="accent1">
                  <a:lumMod val="75000"/>
                </a:schemeClr>
              </a:solidFill>
              <a:latin typeface="Ubuntu Medium" panose="020B050403060203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N-14 30123264</a:t>
            </a:r>
          </a:p>
        </p:txBody>
      </p:sp>
      <p:sp>
        <p:nvSpPr>
          <p:cNvPr id="168" name="Rectángulo 167">
            <a:extLst>
              <a:ext uri="{FF2B5EF4-FFF2-40B4-BE49-F238E27FC236}">
                <a16:creationId xmlns:a16="http://schemas.microsoft.com/office/drawing/2014/main" id="{6373F713-1680-4734-878B-86B182DC5AA6}"/>
              </a:ext>
            </a:extLst>
          </p:cNvPr>
          <p:cNvSpPr/>
          <p:nvPr/>
        </p:nvSpPr>
        <p:spPr>
          <a:xfrm>
            <a:off x="10229194" y="3860101"/>
            <a:ext cx="1977707" cy="763526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Planeación y Evaluación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rgbClr val="034C88"/>
                </a:solidFill>
                <a:latin typeface="Ubuntu Medium" panose="020B0504030602030204" pitchFamily="34" charset="0"/>
              </a:rPr>
              <a:t>Sandra Elena Cuesta Mares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rgbClr val="034C88"/>
                </a:solidFill>
                <a:latin typeface="Ubuntu Medium" panose="020B0504030602030204" pitchFamily="34" charset="0"/>
              </a:rPr>
              <a:t>N-12 30123280</a:t>
            </a:r>
          </a:p>
        </p:txBody>
      </p:sp>
      <p:sp>
        <p:nvSpPr>
          <p:cNvPr id="171" name="Rectángulo 170">
            <a:extLst>
              <a:ext uri="{FF2B5EF4-FFF2-40B4-BE49-F238E27FC236}">
                <a16:creationId xmlns:a16="http://schemas.microsoft.com/office/drawing/2014/main" id="{BEFA9A02-F4DD-44E9-86C2-C8ADA3189685}"/>
              </a:ext>
            </a:extLst>
          </p:cNvPr>
          <p:cNvSpPr/>
          <p:nvPr/>
        </p:nvSpPr>
        <p:spPr>
          <a:xfrm>
            <a:off x="10244099" y="4714463"/>
            <a:ext cx="1865061" cy="644630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Talento  y Operaciones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Francisco Morales Vallejo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N-11 30123269;</a:t>
            </a:r>
          </a:p>
        </p:txBody>
      </p:sp>
      <p:sp>
        <p:nvSpPr>
          <p:cNvPr id="174" name="Rectángulo 173">
            <a:extLst>
              <a:ext uri="{FF2B5EF4-FFF2-40B4-BE49-F238E27FC236}">
                <a16:creationId xmlns:a16="http://schemas.microsoft.com/office/drawing/2014/main" id="{EE16D351-7B7B-4FCF-8D90-11468672A1EC}"/>
              </a:ext>
            </a:extLst>
          </p:cNvPr>
          <p:cNvSpPr/>
          <p:nvPr/>
        </p:nvSpPr>
        <p:spPr>
          <a:xfrm>
            <a:off x="10244099" y="5432319"/>
            <a:ext cx="1947898" cy="800325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Finanzas   y Presupuesto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Eduardo Rivera Franco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N-12 30123265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402A464C-9045-688A-1F0D-734F0424F6C7}"/>
              </a:ext>
            </a:extLst>
          </p:cNvPr>
          <p:cNvSpPr/>
          <p:nvPr/>
        </p:nvSpPr>
        <p:spPr>
          <a:xfrm>
            <a:off x="8876732" y="1044907"/>
            <a:ext cx="1838492" cy="644630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Órgano Interno de Control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Teresa Adriana Donato Garnica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N-11   30123342 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9C06B7A4-28A5-4FE5-9551-3416241195DF}"/>
              </a:ext>
            </a:extLst>
          </p:cNvPr>
          <p:cNvSpPr/>
          <p:nvPr/>
        </p:nvSpPr>
        <p:spPr>
          <a:xfrm>
            <a:off x="2330074" y="326756"/>
            <a:ext cx="3306530" cy="1012128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Secretaría Particular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30122072 N-12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Vacante</a:t>
            </a:r>
            <a:endParaRPr lang="es-MX" sz="900" dirty="0">
              <a:solidFill>
                <a:schemeClr val="accent1">
                  <a:lumMod val="75000"/>
                </a:schemeClr>
              </a:solidFill>
              <a:latin typeface="Ubuntu Medium" panose="020B0504030602030204" pitchFamily="34" charset="0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F7C868AD-C71C-9A16-3D6C-BB44DC362DAB}"/>
              </a:ext>
            </a:extLst>
          </p:cNvPr>
          <p:cNvSpPr/>
          <p:nvPr/>
        </p:nvSpPr>
        <p:spPr>
          <a:xfrm>
            <a:off x="2665141" y="1463118"/>
            <a:ext cx="2971462" cy="730245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Comunicación Estratégica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Rosalía Margarita Pedraza Llamas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N-13  30122083</a:t>
            </a:r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8B0105E0-9E5B-23EF-91ED-F7C221DE1C9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  <a:stCxn id="32" idx="1"/>
          </p:cNvCxnSpPr>
          <p:nvPr/>
        </p:nvCxnSpPr>
        <p:spPr>
          <a:xfrm flipH="1">
            <a:off x="6953495" y="1367222"/>
            <a:ext cx="192323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CCA4CB59-A1E0-E02D-5AD0-E94E57F45D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636603" y="1181234"/>
            <a:ext cx="1330515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2C942CC4-2CCA-D796-0F54-B65C693604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265434" y="3652107"/>
            <a:ext cx="0" cy="485107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1D9F292E-2C22-6978-8B1B-F08F065147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265434" y="4130190"/>
            <a:ext cx="27828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194">
            <a:extLst>
              <a:ext uri="{FF2B5EF4-FFF2-40B4-BE49-F238E27FC236}">
                <a16:creationId xmlns:a16="http://schemas.microsoft.com/office/drawing/2014/main" id="{5D8087FB-3F9F-B50C-3AC5-C9F86B8786A4}"/>
              </a:ext>
            </a:extLst>
          </p:cNvPr>
          <p:cNvSpPr/>
          <p:nvPr/>
        </p:nvSpPr>
        <p:spPr>
          <a:xfrm>
            <a:off x="8396065" y="3814133"/>
            <a:ext cx="1483561" cy="1075149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Normatividad y Regulación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Aarón Soto Martínez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N-12 30123282</a:t>
            </a:r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DFC2F2BC-BE40-BC37-BEDB-A3A613FDE6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7915112" y="2846894"/>
            <a:ext cx="3026976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085CA8C5-0BF4-784D-B826-467C8EE9DF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361213" y="5489725"/>
            <a:ext cx="27828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ángulo 194">
            <a:extLst>
              <a:ext uri="{FF2B5EF4-FFF2-40B4-BE49-F238E27FC236}">
                <a16:creationId xmlns:a16="http://schemas.microsoft.com/office/drawing/2014/main" id="{31FE4128-5E50-11A8-5CD0-2F6490CDE684}"/>
              </a:ext>
            </a:extLst>
          </p:cNvPr>
          <p:cNvSpPr/>
          <p:nvPr/>
        </p:nvSpPr>
        <p:spPr>
          <a:xfrm>
            <a:off x="6556613" y="4722999"/>
            <a:ext cx="1652635" cy="1069710"/>
          </a:xfrm>
          <a:prstGeom prst="roundRect">
            <a:avLst/>
          </a:prstGeom>
          <a:noFill/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Competitividad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 err="1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Joaquin</a:t>
            </a:r>
            <a:r>
              <a:rPr lang="es-MX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 Fernando Salazar Caudillo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N-12 30123337</a:t>
            </a:r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68F666FF-7061-7B51-BD40-8320F0F668C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646142" y="1762560"/>
            <a:ext cx="1299493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13B90C89-966A-3C79-5812-DAA40A0AE3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74033" y="3653741"/>
            <a:ext cx="0" cy="1835984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B2FC9B14-40BE-C32D-3D97-341D6F8617E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01025" y="3653741"/>
            <a:ext cx="0" cy="2031749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D1F59D4-F2B6-55E3-C7C9-8E68D4719C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801025" y="4137214"/>
            <a:ext cx="27828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2997D07D-DD5F-55F1-9D7F-ACC561BA51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801025" y="4906297"/>
            <a:ext cx="27828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79">
            <a:extLst>
              <a:ext uri="{FF2B5EF4-FFF2-40B4-BE49-F238E27FC236}">
                <a16:creationId xmlns:a16="http://schemas.microsoft.com/office/drawing/2014/main" id="{EC377348-D6B2-FEF0-FDDA-71DEE8701AF6}"/>
              </a:ext>
            </a:extLst>
          </p:cNvPr>
          <p:cNvSpPr/>
          <p:nvPr/>
        </p:nvSpPr>
        <p:spPr>
          <a:xfrm>
            <a:off x="1964028" y="3700130"/>
            <a:ext cx="2112710" cy="763399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Ciencia  y Tecnología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Gabriel Santos Navarro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N-12 30123292</a:t>
            </a:r>
          </a:p>
        </p:txBody>
      </p:sp>
      <p:sp>
        <p:nvSpPr>
          <p:cNvPr id="13" name="Rectángulo 182">
            <a:extLst>
              <a:ext uri="{FF2B5EF4-FFF2-40B4-BE49-F238E27FC236}">
                <a16:creationId xmlns:a16="http://schemas.microsoft.com/office/drawing/2014/main" id="{0BF303CC-8F7C-56B1-3EA0-F3CA956DCB4E}"/>
              </a:ext>
            </a:extLst>
          </p:cNvPr>
          <p:cNvSpPr/>
          <p:nvPr/>
        </p:nvSpPr>
        <p:spPr>
          <a:xfrm>
            <a:off x="1952189" y="4513151"/>
            <a:ext cx="2160582" cy="808314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Innovación y Emprendimiento y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tx1"/>
                </a:solidFill>
                <a:latin typeface="Ubuntu Medium" panose="020B0504030602030204" pitchFamily="34" charset="0"/>
              </a:rPr>
              <a:t>Ana Luisa Loza Ramírez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800" dirty="0">
                <a:solidFill>
                  <a:schemeClr val="tx1"/>
                </a:solidFill>
                <a:latin typeface="Ubuntu Medium" panose="020B0504030602030204" pitchFamily="34" charset="0"/>
              </a:rPr>
              <a:t>N-12 30123193</a:t>
            </a: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289F00CB-1B6F-C9DF-608D-5992B82E67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386855" y="5685490"/>
            <a:ext cx="278287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33">
            <a:extLst>
              <a:ext uri="{FF2B5EF4-FFF2-40B4-BE49-F238E27FC236}">
                <a16:creationId xmlns:a16="http://schemas.microsoft.com/office/drawing/2014/main" id="{CEA96059-D0A6-17DC-8F6F-0B8EA44E40E1}"/>
              </a:ext>
            </a:extLst>
          </p:cNvPr>
          <p:cNvSpPr/>
          <p:nvPr/>
        </p:nvSpPr>
        <p:spPr>
          <a:xfrm>
            <a:off x="1953610" y="5380807"/>
            <a:ext cx="2192430" cy="851837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Impulso al Ecosistema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N-12 30123202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9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Alfredo Juárez Robles</a:t>
            </a:r>
          </a:p>
        </p:txBody>
      </p: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2997D07D-DD5F-55F1-9D7F-ACC561BA51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811707" y="5678902"/>
            <a:ext cx="140482" cy="6588"/>
          </a:xfrm>
          <a:prstGeom prst="line">
            <a:avLst/>
          </a:prstGeom>
          <a:solidFill>
            <a:schemeClr val="bg1"/>
          </a:solidFill>
          <a:ln w="9525">
            <a:solidFill>
              <a:srgbClr val="004A86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angular 27"/>
          <p:cNvCxnSpPr>
            <a:stCxn id="156" idx="2"/>
            <a:endCxn id="168" idx="1"/>
          </p:cNvCxnSpPr>
          <p:nvPr/>
        </p:nvCxnSpPr>
        <p:spPr>
          <a:xfrm rot="5400000">
            <a:off x="10405165" y="3563937"/>
            <a:ext cx="501956" cy="853898"/>
          </a:xfrm>
          <a:prstGeom prst="bentConnector4">
            <a:avLst>
              <a:gd name="adj1" fmla="val 11972"/>
              <a:gd name="adj2" fmla="val 12677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angular 34"/>
          <p:cNvCxnSpPr>
            <a:stCxn id="156" idx="2"/>
            <a:endCxn id="171" idx="1"/>
          </p:cNvCxnSpPr>
          <p:nvPr/>
        </p:nvCxnSpPr>
        <p:spPr>
          <a:xfrm rot="5400000">
            <a:off x="10015161" y="3968847"/>
            <a:ext cx="1296870" cy="838993"/>
          </a:xfrm>
          <a:prstGeom prst="bentConnector4">
            <a:avLst>
              <a:gd name="adj1" fmla="val 4779"/>
              <a:gd name="adj2" fmla="val 12724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angular 41"/>
          <p:cNvCxnSpPr>
            <a:stCxn id="156" idx="2"/>
            <a:endCxn id="174" idx="1"/>
          </p:cNvCxnSpPr>
          <p:nvPr/>
        </p:nvCxnSpPr>
        <p:spPr>
          <a:xfrm rot="5400000">
            <a:off x="9617309" y="4366699"/>
            <a:ext cx="2092574" cy="838993"/>
          </a:xfrm>
          <a:prstGeom prst="bentConnector4">
            <a:avLst>
              <a:gd name="adj1" fmla="val 2838"/>
              <a:gd name="adj2" fmla="val 12724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17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upo 39"/>
          <p:cNvGrpSpPr/>
          <p:nvPr/>
        </p:nvGrpSpPr>
        <p:grpSpPr>
          <a:xfrm>
            <a:off x="446567" y="259307"/>
            <a:ext cx="9413049" cy="6406188"/>
            <a:chOff x="-280462" y="232803"/>
            <a:chExt cx="12101401" cy="6406188"/>
          </a:xfrm>
        </p:grpSpPr>
        <p:sp>
          <p:nvSpPr>
            <p:cNvPr id="89" name="Rectángulo 88"/>
            <p:cNvSpPr/>
            <p:nvPr/>
          </p:nvSpPr>
          <p:spPr>
            <a:xfrm>
              <a:off x="-280462" y="3972227"/>
              <a:ext cx="3139467" cy="1143568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2700" marR="5080" algn="ctr">
                <a:lnSpc>
                  <a:spcPts val="1140"/>
                </a:lnSpc>
                <a:spcBef>
                  <a:spcPts val="240"/>
                </a:spcBef>
              </a:pPr>
              <a:r>
                <a:rPr lang="es-MX" sz="1100" b="1" dirty="0">
                  <a:solidFill>
                    <a:schemeClr val="tx1"/>
                  </a:solidFill>
                  <a:cs typeface="Calibri"/>
                </a:rPr>
                <a:t>ASISTENTE/A</a:t>
              </a:r>
              <a:r>
                <a:rPr lang="es-MX" sz="1100" b="1" spc="-4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PARTICULAR</a:t>
              </a:r>
              <a:r>
                <a:rPr lang="es-MX" sz="1100" b="1" spc="-3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DE</a:t>
              </a:r>
              <a:r>
                <a:rPr lang="es-MX" sz="1100" b="1" spc="-1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dirty="0">
                  <a:solidFill>
                    <a:schemeClr val="tx1"/>
                  </a:solidFill>
                  <a:cs typeface="Calibri"/>
                </a:rPr>
                <a:t>LA </a:t>
              </a:r>
              <a:r>
                <a:rPr lang="es-MX" sz="1100" b="1" spc="-22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DIRECCIÓN</a:t>
              </a:r>
              <a:r>
                <a:rPr lang="es-MX" sz="1100" b="1" spc="-5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dirty="0">
                  <a:solidFill>
                    <a:schemeClr val="tx1"/>
                  </a:solidFill>
                  <a:cs typeface="Calibri"/>
                </a:rPr>
                <a:t>GENERAL</a:t>
              </a:r>
              <a:endParaRPr lang="es-MX" sz="1100" dirty="0">
                <a:solidFill>
                  <a:schemeClr val="tx1"/>
                </a:solidFill>
                <a:cs typeface="Calibri"/>
              </a:endParaRPr>
            </a:p>
            <a:p>
              <a:pPr marL="88900" marR="82550" algn="ctr">
                <a:lnSpc>
                  <a:spcPts val="1570"/>
                </a:lnSpc>
                <a:spcBef>
                  <a:spcPts val="90"/>
                </a:spcBef>
              </a:pP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Blanca </a:t>
              </a:r>
              <a:r>
                <a:rPr lang="es-MX" sz="1100" dirty="0" err="1">
                  <a:solidFill>
                    <a:schemeClr val="tx1"/>
                  </a:solidFill>
                  <a:cs typeface="Calibri"/>
                </a:rPr>
                <a:t>Yazmín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 Vázquez Medina</a:t>
              </a:r>
            </a:p>
            <a:p>
              <a:pPr marL="88900" marR="82550" algn="ctr">
                <a:lnSpc>
                  <a:spcPts val="1570"/>
                </a:lnSpc>
                <a:spcBef>
                  <a:spcPts val="90"/>
                </a:spcBef>
              </a:pPr>
              <a:r>
                <a:rPr lang="es-MX" sz="1100" spc="-22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5" dirty="0">
                  <a:solidFill>
                    <a:schemeClr val="tx1"/>
                  </a:solidFill>
                  <a:cs typeface="Calibri"/>
                </a:rPr>
                <a:t>S-30122081</a:t>
              </a:r>
              <a:r>
                <a:rPr lang="es-MX" sz="1100" spc="-1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nivel</a:t>
              </a:r>
              <a:r>
                <a:rPr lang="es-MX" sz="1100" spc="-3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06</a:t>
              </a:r>
            </a:p>
          </p:txBody>
        </p:sp>
        <p:sp>
          <p:nvSpPr>
            <p:cNvPr id="90" name="Rectángulo 89"/>
            <p:cNvSpPr/>
            <p:nvPr/>
          </p:nvSpPr>
          <p:spPr>
            <a:xfrm>
              <a:off x="9085539" y="3949037"/>
              <a:ext cx="2735400" cy="1186408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2700" marR="5080" indent="-2540" algn="ctr">
                <a:lnSpc>
                  <a:spcPts val="1190"/>
                </a:lnSpc>
                <a:spcBef>
                  <a:spcPts val="250"/>
                </a:spcBef>
              </a:pP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ESPECIALISTA </a:t>
              </a:r>
              <a:r>
                <a:rPr lang="es-MX" sz="1100" b="1" dirty="0">
                  <a:solidFill>
                    <a:schemeClr val="tx1"/>
                  </a:solidFill>
                  <a:cs typeface="Calibri"/>
                </a:rPr>
                <a:t>EN GESTIÓN </a:t>
              </a: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DE </a:t>
              </a:r>
              <a:r>
                <a:rPr lang="es-MX" sz="1100" b="1" spc="-23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dirty="0">
                  <a:solidFill>
                    <a:schemeClr val="tx1"/>
                  </a:solidFill>
                  <a:cs typeface="Calibri"/>
                </a:rPr>
                <a:t>TRÁMITES</a:t>
              </a:r>
              <a:r>
                <a:rPr lang="es-MX" sz="1100" b="1" spc="-5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ADMINISTRATIVOS</a:t>
              </a:r>
              <a:endParaRPr lang="es-MX" sz="1100" dirty="0">
                <a:solidFill>
                  <a:schemeClr val="tx1"/>
                </a:solidFill>
                <a:cs typeface="Calibri"/>
              </a:endParaRPr>
            </a:p>
            <a:p>
              <a:pPr algn="ctr">
                <a:lnSpc>
                  <a:spcPct val="100000"/>
                </a:lnSpc>
                <a:spcBef>
                  <a:spcPts val="305"/>
                </a:spcBef>
              </a:pP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María Magdalena Sevillano Rodríguez</a:t>
              </a:r>
              <a:endParaRPr lang="es-MX" sz="1100" dirty="0">
                <a:solidFill>
                  <a:schemeClr val="tx1"/>
                </a:solidFill>
                <a:cs typeface="Calibri"/>
              </a:endParaRPr>
            </a:p>
            <a:p>
              <a:pPr algn="ctr">
                <a:lnSpc>
                  <a:spcPct val="100000"/>
                </a:lnSpc>
                <a:spcBef>
                  <a:spcPts val="340"/>
                </a:spcBef>
              </a:pP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S-30122075</a:t>
              </a:r>
              <a:r>
                <a:rPr lang="es-MX" sz="1100" spc="-2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nivel</a:t>
              </a:r>
              <a:r>
                <a:rPr lang="es-MX" sz="1100" spc="-3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07</a:t>
              </a:r>
            </a:p>
          </p:txBody>
        </p:sp>
        <p:sp>
          <p:nvSpPr>
            <p:cNvPr id="91" name="Rectángulo 90"/>
            <p:cNvSpPr/>
            <p:nvPr/>
          </p:nvSpPr>
          <p:spPr>
            <a:xfrm>
              <a:off x="6068895" y="3968687"/>
              <a:ext cx="2895122" cy="1147108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0000"/>
                </a:lnSpc>
                <a:spcBef>
                  <a:spcPts val="420"/>
                </a:spcBef>
              </a:pP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AUXILIAR</a:t>
              </a:r>
              <a:r>
                <a:rPr lang="es-MX" sz="1100" b="1" spc="-4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ADMINISTRATIVO/A</a:t>
              </a:r>
              <a:endParaRPr lang="es-MX" sz="1100" dirty="0">
                <a:solidFill>
                  <a:schemeClr val="tx1"/>
                </a:solidFill>
                <a:cs typeface="Calibri"/>
              </a:endParaRPr>
            </a:p>
            <a:p>
              <a:pPr algn="ctr">
                <a:lnSpc>
                  <a:spcPts val="1255"/>
                </a:lnSpc>
                <a:spcBef>
                  <a:spcPts val="325"/>
                </a:spcBef>
              </a:pP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Claudio</a:t>
              </a:r>
              <a:r>
                <a:rPr lang="es-MX" sz="1100" spc="-4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Maximiliano</a:t>
              </a:r>
              <a:r>
                <a:rPr lang="es-MX" sz="1100" spc="-5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Gerardo</a:t>
              </a:r>
            </a:p>
            <a:p>
              <a:pPr algn="ctr">
                <a:lnSpc>
                  <a:spcPts val="1255"/>
                </a:lnSpc>
              </a:pP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Guadalupe</a:t>
              </a:r>
              <a:r>
                <a:rPr lang="es-MX" sz="1100" spc="-2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Rodríguez</a:t>
              </a:r>
              <a:r>
                <a:rPr lang="es-MX" sz="1100" spc="-2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Alfaro</a:t>
              </a:r>
              <a:endParaRPr lang="es-MX" sz="1100" dirty="0">
                <a:solidFill>
                  <a:schemeClr val="tx1"/>
                </a:solidFill>
                <a:cs typeface="Calibri"/>
              </a:endParaRPr>
            </a:p>
            <a:p>
              <a:pPr algn="ctr">
                <a:lnSpc>
                  <a:spcPct val="100000"/>
                </a:lnSpc>
                <a:spcBef>
                  <a:spcPts val="335"/>
                </a:spcBef>
              </a:pP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S-30122080</a:t>
              </a:r>
              <a:r>
                <a:rPr lang="es-MX" sz="1100" spc="-2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nivel</a:t>
              </a:r>
              <a:r>
                <a:rPr lang="es-MX" sz="1100" spc="-3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04</a:t>
              </a:r>
            </a:p>
          </p:txBody>
        </p:sp>
        <p:sp>
          <p:nvSpPr>
            <p:cNvPr id="92" name="Rectángulo 91"/>
            <p:cNvSpPr/>
            <p:nvPr/>
          </p:nvSpPr>
          <p:spPr>
            <a:xfrm>
              <a:off x="2779940" y="607501"/>
              <a:ext cx="4590743" cy="139423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rnd" cmpd="sng" algn="ctr">
              <a:solidFill>
                <a:srgbClr val="004A86"/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rtlCol="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40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SECRETARIO/A PARTICULAR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40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S-30122072 nivel 12</a:t>
              </a:r>
            </a:p>
          </p:txBody>
        </p:sp>
        <p:grpSp>
          <p:nvGrpSpPr>
            <p:cNvPr id="29" name="Grupo 28"/>
            <p:cNvGrpSpPr/>
            <p:nvPr/>
          </p:nvGrpSpPr>
          <p:grpSpPr>
            <a:xfrm>
              <a:off x="8084979" y="232803"/>
              <a:ext cx="3591341" cy="2311612"/>
              <a:chOff x="8335616" y="68150"/>
              <a:chExt cx="3591341" cy="2648543"/>
            </a:xfrm>
          </p:grpSpPr>
          <p:sp>
            <p:nvSpPr>
              <p:cNvPr id="93" name="Rectángulo 92"/>
              <p:cNvSpPr/>
              <p:nvPr/>
            </p:nvSpPr>
            <p:spPr>
              <a:xfrm>
                <a:off x="8335617" y="1007516"/>
                <a:ext cx="3591340" cy="775706"/>
              </a:xfrm>
              <a:prstGeom prst="rect">
                <a:avLst/>
              </a:prstGeom>
              <a:noFill/>
              <a:ln w="38100" cmpd="sng">
                <a:solidFill>
                  <a:schemeClr val="accent2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00000"/>
                  </a:lnSpc>
                  <a:spcBef>
                    <a:spcPts val="400"/>
                  </a:spcBef>
                </a:pPr>
                <a:r>
                  <a:rPr lang="es-MX" sz="1000" b="1" spc="-10" dirty="0">
                    <a:solidFill>
                      <a:schemeClr val="tx1"/>
                    </a:solidFill>
                    <a:cs typeface="Calibri"/>
                  </a:rPr>
                  <a:t>CHOFER</a:t>
                </a:r>
                <a:endParaRPr lang="es-MX" sz="1000" dirty="0">
                  <a:solidFill>
                    <a:schemeClr val="tx1"/>
                  </a:solidFill>
                  <a:cs typeface="Calibri"/>
                </a:endParaRPr>
              </a:p>
              <a:p>
                <a:pPr algn="ctr">
                  <a:lnSpc>
                    <a:spcPct val="100000"/>
                  </a:lnSpc>
                  <a:spcBef>
                    <a:spcPts val="300"/>
                  </a:spcBef>
                </a:pPr>
                <a:r>
                  <a:rPr lang="es-MX" sz="1000" spc="-10" dirty="0">
                    <a:solidFill>
                      <a:schemeClr val="tx1"/>
                    </a:solidFill>
                    <a:cs typeface="Calibri"/>
                  </a:rPr>
                  <a:t>José</a:t>
                </a:r>
                <a:r>
                  <a:rPr lang="es-MX" sz="1000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Luis</a:t>
                </a:r>
                <a:r>
                  <a:rPr lang="es-MX" sz="1000" spc="-35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Palafox</a:t>
                </a:r>
                <a:r>
                  <a:rPr lang="es-MX" sz="1000" spc="-25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Rea</a:t>
                </a:r>
                <a:endParaRPr lang="es-MX" sz="1000" dirty="0">
                  <a:solidFill>
                    <a:schemeClr val="tx1"/>
                  </a:solidFill>
                  <a:cs typeface="Calibri"/>
                </a:endParaRPr>
              </a:p>
              <a:p>
                <a:pPr algn="ctr">
                  <a:lnSpc>
                    <a:spcPct val="100000"/>
                  </a:lnSpc>
                  <a:spcBef>
                    <a:spcPts val="300"/>
                  </a:spcBef>
                </a:pP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S-30122074</a:t>
                </a:r>
                <a:r>
                  <a:rPr lang="es-MX" sz="1000" spc="15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nivel</a:t>
                </a:r>
                <a:r>
                  <a:rPr lang="es-MX" sz="1000" spc="-30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06</a:t>
                </a:r>
              </a:p>
            </p:txBody>
          </p:sp>
          <p:sp>
            <p:nvSpPr>
              <p:cNvPr id="94" name="Rectángulo 93"/>
              <p:cNvSpPr/>
              <p:nvPr/>
            </p:nvSpPr>
            <p:spPr>
              <a:xfrm>
                <a:off x="8335616" y="1911502"/>
                <a:ext cx="3591340" cy="805191"/>
              </a:xfrm>
              <a:prstGeom prst="rect">
                <a:avLst/>
              </a:prstGeom>
              <a:noFill/>
              <a:ln w="38100" cmpd="sng">
                <a:solidFill>
                  <a:schemeClr val="accent2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2700" marR="5080" algn="ctr">
                  <a:lnSpc>
                    <a:spcPts val="1080"/>
                  </a:lnSpc>
                  <a:spcBef>
                    <a:spcPts val="229"/>
                  </a:spcBef>
                </a:pPr>
                <a:r>
                  <a:rPr lang="es-MX" sz="1000" b="1" spc="-10" dirty="0">
                    <a:solidFill>
                      <a:schemeClr val="tx1"/>
                    </a:solidFill>
                    <a:cs typeface="Calibri"/>
                  </a:rPr>
                  <a:t>ASISTENTE/A</a:t>
                </a:r>
                <a:r>
                  <a:rPr lang="es-MX" sz="1000" b="1" spc="20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b="1" spc="-5" dirty="0">
                    <a:solidFill>
                      <a:schemeClr val="tx1"/>
                    </a:solidFill>
                    <a:cs typeface="Calibri"/>
                  </a:rPr>
                  <a:t>DE</a:t>
                </a:r>
                <a:r>
                  <a:rPr lang="es-MX" sz="1000" b="1" spc="-15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b="1" spc="-10" dirty="0">
                    <a:solidFill>
                      <a:schemeClr val="tx1"/>
                    </a:solidFill>
                    <a:cs typeface="Calibri"/>
                  </a:rPr>
                  <a:t>OFICINA</a:t>
                </a:r>
                <a:r>
                  <a:rPr lang="es-MX" sz="1000" b="1" spc="5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b="1" spc="-10" dirty="0">
                    <a:solidFill>
                      <a:schemeClr val="tx1"/>
                    </a:solidFill>
                    <a:cs typeface="Calibri"/>
                  </a:rPr>
                  <a:t>DEL </a:t>
                </a:r>
                <a:r>
                  <a:rPr lang="es-MX" sz="1000" b="1" spc="-215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b="1" spc="-5" dirty="0">
                    <a:solidFill>
                      <a:schemeClr val="tx1"/>
                    </a:solidFill>
                    <a:cs typeface="Calibri"/>
                  </a:rPr>
                  <a:t>SECRETARIO/A</a:t>
                </a:r>
                <a:endParaRPr lang="es-MX" sz="1000" dirty="0">
                  <a:solidFill>
                    <a:schemeClr val="tx1"/>
                  </a:solidFill>
                  <a:cs typeface="Calibri"/>
                </a:endParaRPr>
              </a:p>
              <a:p>
                <a:pPr marL="1270" algn="ctr">
                  <a:lnSpc>
                    <a:spcPct val="100000"/>
                  </a:lnSpc>
                  <a:spcBef>
                    <a:spcPts val="285"/>
                  </a:spcBef>
                </a:pP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Antonia</a:t>
                </a:r>
                <a:r>
                  <a:rPr lang="es-MX" sz="1000" spc="-50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García</a:t>
                </a:r>
                <a:r>
                  <a:rPr lang="es-MX" sz="1000" spc="-25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Raya</a:t>
                </a:r>
                <a:endParaRPr lang="es-MX" sz="1000" dirty="0">
                  <a:solidFill>
                    <a:schemeClr val="tx1"/>
                  </a:solidFill>
                  <a:cs typeface="Calibri"/>
                </a:endParaRPr>
              </a:p>
              <a:p>
                <a:pPr marL="1905" algn="ctr">
                  <a:lnSpc>
                    <a:spcPct val="100000"/>
                  </a:lnSpc>
                  <a:spcBef>
                    <a:spcPts val="300"/>
                  </a:spcBef>
                </a:pP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S-30122073</a:t>
                </a:r>
                <a:r>
                  <a:rPr lang="es-MX" sz="1000" spc="20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nivel</a:t>
                </a:r>
                <a:r>
                  <a:rPr lang="es-MX" sz="1000" spc="-35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06</a:t>
                </a:r>
              </a:p>
            </p:txBody>
          </p:sp>
          <p:sp>
            <p:nvSpPr>
              <p:cNvPr id="95" name="Rectángulo 94"/>
              <p:cNvSpPr/>
              <p:nvPr/>
            </p:nvSpPr>
            <p:spPr>
              <a:xfrm>
                <a:off x="8335617" y="68150"/>
                <a:ext cx="3591340" cy="841559"/>
              </a:xfrm>
              <a:prstGeom prst="rect">
                <a:avLst/>
              </a:prstGeom>
              <a:noFill/>
              <a:ln w="38100" cmpd="sng">
                <a:solidFill>
                  <a:schemeClr val="accent2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00000"/>
                  </a:lnSpc>
                  <a:spcBef>
                    <a:spcPts val="400"/>
                  </a:spcBef>
                </a:pPr>
                <a:r>
                  <a:rPr lang="es-MX" sz="1000" b="1" spc="-10" dirty="0">
                    <a:solidFill>
                      <a:schemeClr val="tx1"/>
                    </a:solidFill>
                    <a:cs typeface="Calibri"/>
                  </a:rPr>
                  <a:t>RESPONSABLE</a:t>
                </a:r>
                <a:r>
                  <a:rPr lang="es-MX" sz="1000" b="1" spc="40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b="1" spc="-5" dirty="0">
                    <a:solidFill>
                      <a:schemeClr val="tx1"/>
                    </a:solidFill>
                    <a:cs typeface="Calibri"/>
                  </a:rPr>
                  <a:t>DE</a:t>
                </a:r>
                <a:r>
                  <a:rPr lang="es-MX" sz="1000" b="1" spc="-10" dirty="0">
                    <a:solidFill>
                      <a:schemeClr val="tx1"/>
                    </a:solidFill>
                    <a:cs typeface="Calibri"/>
                  </a:rPr>
                  <a:t> OFICIALIA</a:t>
                </a:r>
                <a:r>
                  <a:rPr lang="es-MX" sz="1000" b="1" spc="-5" dirty="0">
                    <a:solidFill>
                      <a:schemeClr val="tx1"/>
                    </a:solidFill>
                    <a:cs typeface="Calibri"/>
                  </a:rPr>
                  <a:t> DE</a:t>
                </a:r>
                <a:r>
                  <a:rPr lang="es-MX" sz="1000" b="1" spc="5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b="1" spc="-10" dirty="0">
                    <a:solidFill>
                      <a:schemeClr val="tx1"/>
                    </a:solidFill>
                    <a:cs typeface="Calibri"/>
                  </a:rPr>
                  <a:t>PARTES</a:t>
                </a:r>
                <a:endParaRPr lang="es-MX" sz="1000" dirty="0">
                  <a:solidFill>
                    <a:schemeClr val="tx1"/>
                  </a:solidFill>
                  <a:cs typeface="Calibri"/>
                </a:endParaRPr>
              </a:p>
              <a:p>
                <a:pPr marL="300355" marR="292735" algn="ctr">
                  <a:lnSpc>
                    <a:spcPct val="125000"/>
                  </a:lnSpc>
                </a:pP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Blanca Alicia </a:t>
                </a:r>
                <a:r>
                  <a:rPr lang="es-MX" sz="1000" spc="-5" dirty="0" err="1">
                    <a:solidFill>
                      <a:schemeClr val="tx1"/>
                    </a:solidFill>
                    <a:cs typeface="Calibri"/>
                  </a:rPr>
                  <a:t>Ducoing</a:t>
                </a: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 Castillo</a:t>
                </a:r>
              </a:p>
              <a:p>
                <a:pPr marL="300355" marR="292735" algn="ctr">
                  <a:lnSpc>
                    <a:spcPct val="125000"/>
                  </a:lnSpc>
                </a:pP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30122076</a:t>
                </a:r>
                <a:r>
                  <a:rPr lang="es-MX" sz="1000" spc="55" dirty="0">
                    <a:solidFill>
                      <a:schemeClr val="tx1"/>
                    </a:solidFill>
                    <a:cs typeface="Calibri"/>
                  </a:rPr>
                  <a:t> </a:t>
                </a:r>
                <a:r>
                  <a:rPr lang="es-MX" sz="1000" spc="-5" dirty="0">
                    <a:solidFill>
                      <a:schemeClr val="tx1"/>
                    </a:solidFill>
                    <a:cs typeface="Calibri"/>
                  </a:rPr>
                  <a:t>nivel 04</a:t>
                </a:r>
              </a:p>
            </p:txBody>
          </p:sp>
        </p:grpSp>
        <p:sp>
          <p:nvSpPr>
            <p:cNvPr id="31" name="Rectángulo 30"/>
            <p:cNvSpPr/>
            <p:nvPr/>
          </p:nvSpPr>
          <p:spPr>
            <a:xfrm>
              <a:off x="3028681" y="3972227"/>
              <a:ext cx="2918692" cy="1143568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7310" marR="59055" indent="-635" algn="ctr">
                <a:lnSpc>
                  <a:spcPts val="1080"/>
                </a:lnSpc>
                <a:spcBef>
                  <a:spcPts val="229"/>
                </a:spcBef>
              </a:pPr>
              <a:r>
                <a:rPr lang="es-MX" sz="1100" b="1" spc="-10" dirty="0">
                  <a:solidFill>
                    <a:schemeClr val="tx1"/>
                  </a:solidFill>
                  <a:cs typeface="Calibri"/>
                </a:rPr>
                <a:t>JEFE/A</a:t>
              </a: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 DE</a:t>
              </a:r>
              <a:r>
                <a:rPr lang="es-MX" sz="1100" b="1" spc="-2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PRODUCCIÓN</a:t>
              </a:r>
              <a:r>
                <a:rPr lang="es-MX" sz="1100" b="1" spc="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DE </a:t>
              </a:r>
              <a:r>
                <a:rPr lang="es-MX" sz="1100" b="1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spc="-10" dirty="0">
                  <a:solidFill>
                    <a:schemeClr val="tx1"/>
                  </a:solidFill>
                  <a:cs typeface="Calibri"/>
                </a:rPr>
                <a:t>CONTENIDOS</a:t>
              </a:r>
              <a:r>
                <a:rPr lang="es-MX" sz="1100" b="1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E</a:t>
              </a:r>
              <a:r>
                <a:rPr lang="es-MX" sz="1100" b="1" spc="-1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b="1" spc="-5" dirty="0">
                  <a:solidFill>
                    <a:schemeClr val="tx1"/>
                  </a:solidFill>
                  <a:cs typeface="Calibri"/>
                </a:rPr>
                <a:t>INFORMACIÓN</a:t>
              </a:r>
              <a:endParaRPr lang="es-MX" sz="1100" dirty="0">
                <a:solidFill>
                  <a:schemeClr val="tx1"/>
                </a:solidFill>
                <a:cs typeface="Calibri"/>
              </a:endParaRPr>
            </a:p>
            <a:p>
              <a:pPr marL="12065" marR="5080" algn="ctr">
                <a:lnSpc>
                  <a:spcPts val="1500"/>
                </a:lnSpc>
                <a:spcBef>
                  <a:spcPts val="85"/>
                </a:spcBef>
              </a:pP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Erika Marcela Herrera Tapia </a:t>
              </a:r>
            </a:p>
            <a:p>
              <a:pPr marL="12065" marR="5080" algn="ctr">
                <a:lnSpc>
                  <a:spcPts val="1500"/>
                </a:lnSpc>
                <a:spcBef>
                  <a:spcPts val="85"/>
                </a:spcBef>
              </a:pPr>
              <a:r>
                <a:rPr lang="es-MX" sz="1100" spc="-21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S-30123339</a:t>
              </a:r>
              <a:r>
                <a:rPr lang="es-MX" sz="1100" spc="5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nivel 09</a:t>
              </a:r>
            </a:p>
          </p:txBody>
        </p:sp>
        <p:sp>
          <p:nvSpPr>
            <p:cNvPr id="32" name="Rectángulo 31"/>
            <p:cNvSpPr/>
            <p:nvPr/>
          </p:nvSpPr>
          <p:spPr>
            <a:xfrm>
              <a:off x="-280462" y="5324937"/>
              <a:ext cx="3139467" cy="1314054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2700" marR="5080" algn="ctr">
                <a:lnSpc>
                  <a:spcPts val="1140"/>
                </a:lnSpc>
                <a:spcBef>
                  <a:spcPts val="240"/>
                </a:spcBef>
              </a:pPr>
              <a:r>
                <a:rPr lang="es-MX" sz="1050" b="1" dirty="0">
                  <a:solidFill>
                    <a:schemeClr val="tx1"/>
                  </a:solidFill>
                  <a:cs typeface="Calibri"/>
                </a:rPr>
                <a:t>APOYO TECNICO/A COMUNICACION SOCIAL</a:t>
              </a:r>
            </a:p>
            <a:p>
              <a:pPr marL="12700" marR="5080" algn="ctr">
                <a:lnSpc>
                  <a:spcPts val="1140"/>
                </a:lnSpc>
                <a:spcBef>
                  <a:spcPts val="240"/>
                </a:spcBef>
              </a:pPr>
              <a:r>
                <a:rPr lang="es-MX" sz="1050" dirty="0">
                  <a:solidFill>
                    <a:schemeClr val="tx1"/>
                  </a:solidFill>
                  <a:cs typeface="Calibri"/>
                </a:rPr>
                <a:t>Leticia Laguna Muñoz</a:t>
              </a:r>
            </a:p>
            <a:p>
              <a:pPr marL="88900" marR="82550" algn="ctr">
                <a:lnSpc>
                  <a:spcPts val="1570"/>
                </a:lnSpc>
                <a:spcBef>
                  <a:spcPts val="90"/>
                </a:spcBef>
              </a:pPr>
              <a:r>
                <a:rPr lang="es-MX" sz="1050" spc="-22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050" spc="5" dirty="0">
                  <a:solidFill>
                    <a:schemeClr val="tx1"/>
                  </a:solidFill>
                  <a:cs typeface="Calibri"/>
                </a:rPr>
                <a:t>S-30122078</a:t>
              </a:r>
              <a:r>
                <a:rPr lang="es-MX" sz="1050" spc="-1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050" dirty="0">
                  <a:solidFill>
                    <a:schemeClr val="tx1"/>
                  </a:solidFill>
                  <a:cs typeface="Calibri"/>
                </a:rPr>
                <a:t>nivel</a:t>
              </a:r>
              <a:r>
                <a:rPr lang="es-MX" sz="1050" spc="-3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050" dirty="0">
                  <a:solidFill>
                    <a:schemeClr val="tx1"/>
                  </a:solidFill>
                  <a:cs typeface="Calibri"/>
                </a:rPr>
                <a:t>05</a:t>
              </a:r>
            </a:p>
          </p:txBody>
        </p:sp>
        <p:cxnSp>
          <p:nvCxnSpPr>
            <p:cNvPr id="5" name="Conector angular 4"/>
            <p:cNvCxnSpPr>
              <a:stCxn id="92" idx="2"/>
              <a:endCxn id="89" idx="0"/>
            </p:cNvCxnSpPr>
            <p:nvPr/>
          </p:nvCxnSpPr>
          <p:spPr>
            <a:xfrm rot="5400000">
              <a:off x="2517753" y="773257"/>
              <a:ext cx="1970490" cy="4427451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angular 27"/>
            <p:cNvCxnSpPr>
              <a:stCxn id="89" idx="2"/>
              <a:endCxn id="32" idx="0"/>
            </p:cNvCxnSpPr>
            <p:nvPr/>
          </p:nvCxnSpPr>
          <p:spPr>
            <a:xfrm rot="5400000">
              <a:off x="1184701" y="5217802"/>
              <a:ext cx="209142" cy="17828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angular 34"/>
            <p:cNvCxnSpPr>
              <a:stCxn id="92" idx="2"/>
              <a:endCxn id="31" idx="0"/>
            </p:cNvCxnSpPr>
            <p:nvPr/>
          </p:nvCxnSpPr>
          <p:spPr>
            <a:xfrm rot="5400000">
              <a:off x="4117130" y="2372634"/>
              <a:ext cx="1970490" cy="1228695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angular 36"/>
            <p:cNvCxnSpPr>
              <a:stCxn id="92" idx="2"/>
              <a:endCxn id="91" idx="0"/>
            </p:cNvCxnSpPr>
            <p:nvPr/>
          </p:nvCxnSpPr>
          <p:spPr>
            <a:xfrm rot="16200000" flipH="1">
              <a:off x="5633115" y="2085345"/>
              <a:ext cx="1966950" cy="1799734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angular 38"/>
            <p:cNvCxnSpPr>
              <a:stCxn id="92" idx="2"/>
              <a:endCxn id="90" idx="0"/>
            </p:cNvCxnSpPr>
            <p:nvPr/>
          </p:nvCxnSpPr>
          <p:spPr>
            <a:xfrm rot="16200000" flipH="1">
              <a:off x="7111331" y="607129"/>
              <a:ext cx="1947300" cy="4736516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Rectángulo 72"/>
          <p:cNvSpPr/>
          <p:nvPr/>
        </p:nvSpPr>
        <p:spPr>
          <a:xfrm>
            <a:off x="10005678" y="3969190"/>
            <a:ext cx="2148889" cy="1173109"/>
          </a:xfrm>
          <a:prstGeom prst="rect">
            <a:avLst/>
          </a:prstGeom>
          <a:noFill/>
          <a:ln w="38100" cmpd="sng">
            <a:solidFill>
              <a:schemeClr val="accent6">
                <a:lumMod val="5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25"/>
              </a:spcBef>
            </a:pPr>
            <a:r>
              <a:rPr lang="es-MX" sz="1200" b="1" dirty="0">
                <a:solidFill>
                  <a:schemeClr val="tx1"/>
                </a:solidFill>
                <a:cs typeface="Calibri"/>
              </a:rPr>
              <a:t>COORDINADOR/A OPERATIVO/A DE SISTEMA VIDEOWALL Y SALAS </a:t>
            </a:r>
            <a:r>
              <a:rPr lang="es-MX" sz="1200" b="1" dirty="0" smtClean="0">
                <a:solidFill>
                  <a:schemeClr val="tx1"/>
                </a:solidFill>
                <a:cs typeface="Calibri"/>
              </a:rPr>
              <a:t>DIGITALES</a:t>
            </a:r>
          </a:p>
          <a:p>
            <a:pPr algn="ctr">
              <a:spcBef>
                <a:spcPts val="425"/>
              </a:spcBef>
            </a:pPr>
            <a:r>
              <a:rPr lang="es-MX" sz="1200" spc="-5" dirty="0" smtClean="0">
                <a:solidFill>
                  <a:schemeClr val="tx1"/>
                </a:solidFill>
                <a:cs typeface="Calibri"/>
              </a:rPr>
              <a:t>Alan </a:t>
            </a:r>
            <a:r>
              <a:rPr lang="es-MX" sz="1200" spc="-5" dirty="0">
                <a:solidFill>
                  <a:schemeClr val="tx1"/>
                </a:solidFill>
                <a:cs typeface="Calibri"/>
              </a:rPr>
              <a:t>Daniel Villaseñor Barrera</a:t>
            </a:r>
          </a:p>
          <a:p>
            <a:pPr algn="ctr">
              <a:spcBef>
                <a:spcPts val="425"/>
              </a:spcBef>
            </a:pPr>
            <a:r>
              <a:rPr lang="es-MX" sz="1200" spc="-5" dirty="0">
                <a:solidFill>
                  <a:schemeClr val="tx1"/>
                </a:solidFill>
                <a:cs typeface="Calibri"/>
              </a:rPr>
              <a:t>S-30123387 </a:t>
            </a:r>
            <a:r>
              <a:rPr lang="es-MX" sz="1200" spc="-5" dirty="0" err="1">
                <a:solidFill>
                  <a:schemeClr val="tx1"/>
                </a:solidFill>
                <a:cs typeface="Calibri"/>
              </a:rPr>
              <a:t>H.Nivel</a:t>
            </a:r>
            <a:r>
              <a:rPr lang="es-MX" sz="120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200" spc="-5" dirty="0" smtClean="0">
                <a:solidFill>
                  <a:schemeClr val="tx1"/>
                </a:solidFill>
                <a:cs typeface="Calibri"/>
              </a:rPr>
              <a:t>10</a:t>
            </a:r>
            <a:endParaRPr lang="es-MX" sz="1200" spc="-5" dirty="0">
              <a:solidFill>
                <a:schemeClr val="tx1"/>
              </a:solidFill>
              <a:cs typeface="Calibri"/>
            </a:endParaRPr>
          </a:p>
        </p:txBody>
      </p:sp>
      <p:cxnSp>
        <p:nvCxnSpPr>
          <p:cNvPr id="3" name="Conector angular 2"/>
          <p:cNvCxnSpPr>
            <a:stCxn id="92" idx="3"/>
            <a:endCxn id="95" idx="1"/>
          </p:cNvCxnSpPr>
          <p:nvPr/>
        </p:nvCxnSpPr>
        <p:spPr>
          <a:xfrm flipV="1">
            <a:off x="6397994" y="626558"/>
            <a:ext cx="555614" cy="70456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angular 5"/>
          <p:cNvCxnSpPr>
            <a:stCxn id="92" idx="3"/>
            <a:endCxn id="93" idx="1"/>
          </p:cNvCxnSpPr>
          <p:nvPr/>
        </p:nvCxnSpPr>
        <p:spPr>
          <a:xfrm>
            <a:off x="6397994" y="1331123"/>
            <a:ext cx="555614" cy="865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angular 7"/>
          <p:cNvCxnSpPr>
            <a:stCxn id="92" idx="3"/>
            <a:endCxn id="94" idx="1"/>
          </p:cNvCxnSpPr>
          <p:nvPr/>
        </p:nvCxnSpPr>
        <p:spPr>
          <a:xfrm>
            <a:off x="6397994" y="1331123"/>
            <a:ext cx="555613" cy="88841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3816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874643" y="305873"/>
            <a:ext cx="10628243" cy="5268122"/>
            <a:chOff x="874643" y="305873"/>
            <a:chExt cx="10628243" cy="5268122"/>
          </a:xfrm>
        </p:grpSpPr>
        <p:sp>
          <p:nvSpPr>
            <p:cNvPr id="83" name="Rectángulo 82"/>
            <p:cNvSpPr/>
            <p:nvPr/>
          </p:nvSpPr>
          <p:spPr>
            <a:xfrm>
              <a:off x="4518837" y="305873"/>
              <a:ext cx="3253563" cy="123927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 cap="rnd" cmpd="sng" algn="ctr">
              <a:solidFill>
                <a:srgbClr val="004A86"/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rtlCol="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10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DIRECCIÓN DE COMUNICACIÓN  ESTRATEGICA 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10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Rosalía Margarita Pedraza Llamas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10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 S-30122083 nivel 13</a:t>
              </a:r>
            </a:p>
          </p:txBody>
        </p:sp>
        <p:sp>
          <p:nvSpPr>
            <p:cNvPr id="92" name="Rectángulo 91"/>
            <p:cNvSpPr/>
            <p:nvPr/>
          </p:nvSpPr>
          <p:spPr>
            <a:xfrm>
              <a:off x="6346088" y="3962403"/>
              <a:ext cx="2490557" cy="1611592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r>
                <a:rPr lang="es-MX" sz="1400" b="1" dirty="0">
                  <a:solidFill>
                    <a:schemeClr val="tx1"/>
                  </a:solidFill>
                  <a:cs typeface="Calibri"/>
                </a:rPr>
                <a:t>ASISTENTE/A ADMINISTRATIVO/A VALLE DE MENTEFACTURA</a:t>
              </a:r>
            </a:p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Miguel Ángel Rangel Chía</a:t>
              </a:r>
            </a:p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S-30128826 nivel 04</a:t>
              </a:r>
            </a:p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endParaRPr lang="es-MX" sz="1400" dirty="0">
                <a:solidFill>
                  <a:schemeClr val="tx1"/>
                </a:solidFill>
                <a:cs typeface="Calibri"/>
              </a:endParaRPr>
            </a:p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endParaRPr lang="es-MX" sz="1400" dirty="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3591338" y="3962403"/>
              <a:ext cx="2476454" cy="1611591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r>
                <a:rPr lang="es-MX" sz="1400" b="1" dirty="0">
                  <a:solidFill>
                    <a:schemeClr val="tx1"/>
                  </a:solidFill>
                  <a:cs typeface="Calibri"/>
                </a:rPr>
                <a:t>ESPECIALISTA EN REDES SOCIALES</a:t>
              </a:r>
            </a:p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Joao Norberto Carrasco Pérez</a:t>
              </a:r>
            </a:p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 S-30123263 nivel 05</a:t>
              </a:r>
            </a:p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endParaRPr lang="es-MX" sz="1400" dirty="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53" name="Rectángulo 52"/>
            <p:cNvSpPr/>
            <p:nvPr/>
          </p:nvSpPr>
          <p:spPr>
            <a:xfrm>
              <a:off x="4427083" y="2078519"/>
              <a:ext cx="3549854" cy="1239271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r>
                <a:rPr lang="es-MX" sz="1400" b="1" dirty="0">
                  <a:solidFill>
                    <a:schemeClr val="tx1"/>
                  </a:solidFill>
                  <a:cs typeface="Calibri"/>
                </a:rPr>
                <a:t>JEFE/A</a:t>
              </a:r>
              <a:r>
                <a:rPr lang="es-MX" sz="1400" b="1" spc="-3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b="1" spc="-5" dirty="0">
                  <a:solidFill>
                    <a:schemeClr val="tx1"/>
                  </a:solidFill>
                  <a:cs typeface="Calibri"/>
                </a:rPr>
                <a:t>DE</a:t>
              </a:r>
              <a:r>
                <a:rPr lang="es-MX" sz="1400" b="1" spc="-1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b="1" dirty="0">
                  <a:solidFill>
                    <a:schemeClr val="tx1"/>
                  </a:solidFill>
                  <a:cs typeface="Calibri"/>
                </a:rPr>
                <a:t>DEPARTAMENTO</a:t>
              </a:r>
              <a:r>
                <a:rPr lang="es-MX" sz="1400" b="1" spc="-4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b="1" spc="-5" dirty="0">
                  <a:solidFill>
                    <a:schemeClr val="tx1"/>
                  </a:solidFill>
                  <a:cs typeface="Calibri"/>
                </a:rPr>
                <a:t>DE</a:t>
              </a:r>
              <a:endParaRPr lang="es-MX" sz="1400" dirty="0">
                <a:solidFill>
                  <a:schemeClr val="tx1"/>
                </a:solidFill>
                <a:cs typeface="Calibri"/>
              </a:endParaRPr>
            </a:p>
            <a:p>
              <a:pPr algn="ctr">
                <a:lnSpc>
                  <a:spcPts val="1255"/>
                </a:lnSpc>
              </a:pPr>
              <a:r>
                <a:rPr lang="es-MX" sz="1400" b="1" dirty="0">
                  <a:solidFill>
                    <a:schemeClr val="tx1"/>
                  </a:solidFill>
                  <a:cs typeface="Calibri"/>
                </a:rPr>
                <a:t>COMUNICACION</a:t>
              </a:r>
              <a:r>
                <a:rPr lang="es-MX" sz="1400" b="1" spc="-5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b="1" dirty="0">
                  <a:solidFill>
                    <a:schemeClr val="tx1"/>
                  </a:solidFill>
                  <a:cs typeface="Calibri"/>
                </a:rPr>
                <a:t>Y</a:t>
              </a:r>
              <a:r>
                <a:rPr lang="es-MX" sz="1400" b="1" spc="-2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b="1" dirty="0">
                  <a:solidFill>
                    <a:schemeClr val="tx1"/>
                  </a:solidFill>
                  <a:cs typeface="Calibri"/>
                </a:rPr>
                <a:t>VINCULACION</a:t>
              </a:r>
              <a:endParaRPr lang="es-MX" sz="1400" dirty="0">
                <a:solidFill>
                  <a:schemeClr val="tx1"/>
                </a:solidFill>
                <a:cs typeface="Calibri"/>
              </a:endParaRPr>
            </a:p>
            <a:p>
              <a:pPr marL="52069" marR="45085" algn="ctr">
                <a:lnSpc>
                  <a:spcPts val="1660"/>
                </a:lnSpc>
                <a:spcBef>
                  <a:spcPts val="80"/>
                </a:spcBef>
              </a:pP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Dafne</a:t>
              </a:r>
              <a:r>
                <a:rPr lang="es-MX" sz="1400" spc="-4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dirty="0" err="1">
                  <a:solidFill>
                    <a:schemeClr val="tx1"/>
                  </a:solidFill>
                  <a:cs typeface="Calibri"/>
                </a:rPr>
                <a:t>Dayanira</a:t>
              </a:r>
              <a:r>
                <a:rPr lang="es-MX" sz="1400" spc="-4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Flores</a:t>
              </a:r>
              <a:r>
                <a:rPr lang="es-MX" sz="1400" spc="-4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Rodríguez </a:t>
              </a:r>
            </a:p>
            <a:p>
              <a:pPr marL="52069" marR="45085" algn="ctr">
                <a:lnSpc>
                  <a:spcPts val="1660"/>
                </a:lnSpc>
                <a:spcBef>
                  <a:spcPts val="80"/>
                </a:spcBef>
              </a:pPr>
              <a:r>
                <a:rPr lang="es-MX" sz="1400" spc="-229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S-30122077</a:t>
              </a:r>
              <a:r>
                <a:rPr lang="es-MX" sz="1400" spc="-1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spc="-5" dirty="0">
                  <a:solidFill>
                    <a:schemeClr val="tx1"/>
                  </a:solidFill>
                  <a:cs typeface="Calibri"/>
                </a:rPr>
                <a:t>nivel</a:t>
              </a:r>
              <a:r>
                <a:rPr lang="es-MX" sz="1400" spc="-2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10</a:t>
              </a:r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874643" y="3962403"/>
              <a:ext cx="2398643" cy="1611591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2700" marR="5080" algn="ctr">
                <a:lnSpc>
                  <a:spcPts val="1190"/>
                </a:lnSpc>
                <a:spcBef>
                  <a:spcPts val="250"/>
                </a:spcBef>
              </a:pPr>
              <a:r>
                <a:rPr lang="es-MX" sz="1400" b="1" spc="-5" dirty="0">
                  <a:solidFill>
                    <a:schemeClr val="tx1"/>
                  </a:solidFill>
                  <a:cs typeface="Calibri"/>
                </a:rPr>
                <a:t>ESPECIALISTA</a:t>
              </a:r>
              <a:r>
                <a:rPr lang="es-MX" sz="1400" b="1" spc="-4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b="1" spc="-5" dirty="0">
                  <a:solidFill>
                    <a:schemeClr val="tx1"/>
                  </a:solidFill>
                  <a:cs typeface="Calibri"/>
                </a:rPr>
                <a:t>DE</a:t>
              </a:r>
              <a:r>
                <a:rPr lang="es-MX" sz="1400" b="1" spc="-2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b="1" dirty="0">
                  <a:solidFill>
                    <a:schemeClr val="tx1"/>
                  </a:solidFill>
                  <a:cs typeface="Calibri"/>
                </a:rPr>
                <a:t>SEGUIMIENTO</a:t>
              </a:r>
              <a:r>
                <a:rPr lang="es-MX" sz="1400" b="1" spc="-4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b="1" spc="-5" dirty="0">
                  <a:solidFill>
                    <a:schemeClr val="tx1"/>
                  </a:solidFill>
                  <a:cs typeface="Calibri"/>
                </a:rPr>
                <a:t>DE </a:t>
              </a:r>
              <a:r>
                <a:rPr lang="es-MX" sz="1400" b="1" spc="-23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b="1" spc="-5" dirty="0">
                  <a:solidFill>
                    <a:schemeClr val="tx1"/>
                  </a:solidFill>
                  <a:cs typeface="Calibri"/>
                </a:rPr>
                <a:t>PROYECTOS </a:t>
              </a:r>
              <a:r>
                <a:rPr lang="es-MX" sz="1400" b="1" dirty="0">
                  <a:solidFill>
                    <a:schemeClr val="tx1"/>
                  </a:solidFill>
                  <a:cs typeface="Calibri"/>
                </a:rPr>
                <a:t>ESPECIALES</a:t>
              </a:r>
              <a:endParaRPr lang="es-MX" sz="1400" dirty="0">
                <a:solidFill>
                  <a:schemeClr val="tx1"/>
                </a:solidFill>
                <a:cs typeface="Calibri"/>
              </a:endParaRPr>
            </a:p>
            <a:p>
              <a:pPr marL="3175" algn="ctr">
                <a:lnSpc>
                  <a:spcPct val="100000"/>
                </a:lnSpc>
                <a:spcBef>
                  <a:spcPts val="340"/>
                </a:spcBef>
              </a:pPr>
              <a:r>
                <a:rPr lang="es-ES" sz="1400" dirty="0">
                  <a:solidFill>
                    <a:schemeClr val="tx1"/>
                  </a:solidFill>
                  <a:cs typeface="Calibri"/>
                </a:rPr>
                <a:t>Luis Alfredo Avalos Mendoza</a:t>
              </a:r>
              <a:endParaRPr lang="es-MX" sz="1400" dirty="0">
                <a:solidFill>
                  <a:schemeClr val="tx1"/>
                </a:solidFill>
                <a:cs typeface="Calibri"/>
              </a:endParaRPr>
            </a:p>
            <a:p>
              <a:pPr marL="3175" algn="ctr">
                <a:lnSpc>
                  <a:spcPct val="100000"/>
                </a:lnSpc>
                <a:spcBef>
                  <a:spcPts val="340"/>
                </a:spcBef>
              </a:pP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S-30122082</a:t>
              </a:r>
              <a:r>
                <a:rPr lang="es-MX" sz="1400" spc="-2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spc="-5" dirty="0">
                  <a:solidFill>
                    <a:schemeClr val="tx1"/>
                  </a:solidFill>
                  <a:cs typeface="Calibri"/>
                </a:rPr>
                <a:t>nivel</a:t>
              </a:r>
              <a:r>
                <a:rPr lang="es-MX" sz="1400" spc="-3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05</a:t>
              </a:r>
            </a:p>
          </p:txBody>
        </p:sp>
        <p:cxnSp>
          <p:nvCxnSpPr>
            <p:cNvPr id="32" name="Conector angular 31"/>
            <p:cNvCxnSpPr>
              <a:stCxn id="83" idx="2"/>
              <a:endCxn id="53" idx="0"/>
            </p:cNvCxnSpPr>
            <p:nvPr/>
          </p:nvCxnSpPr>
          <p:spPr>
            <a:xfrm rot="16200000" flipH="1">
              <a:off x="5807731" y="1805205"/>
              <a:ext cx="533375" cy="13252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angular 33"/>
            <p:cNvCxnSpPr>
              <a:stCxn id="53" idx="2"/>
              <a:endCxn id="12" idx="0"/>
            </p:cNvCxnSpPr>
            <p:nvPr/>
          </p:nvCxnSpPr>
          <p:spPr>
            <a:xfrm rot="5400000">
              <a:off x="3755199" y="1636557"/>
              <a:ext cx="644613" cy="4007079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angular 35"/>
            <p:cNvCxnSpPr>
              <a:stCxn id="53" idx="2"/>
              <a:endCxn id="17" idx="0"/>
            </p:cNvCxnSpPr>
            <p:nvPr/>
          </p:nvCxnSpPr>
          <p:spPr>
            <a:xfrm rot="5400000">
              <a:off x="5132999" y="3014357"/>
              <a:ext cx="644613" cy="1251479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angular 37"/>
            <p:cNvCxnSpPr>
              <a:stCxn id="53" idx="2"/>
              <a:endCxn id="92" idx="0"/>
            </p:cNvCxnSpPr>
            <p:nvPr/>
          </p:nvCxnSpPr>
          <p:spPr>
            <a:xfrm rot="16200000" flipH="1">
              <a:off x="6513899" y="2884934"/>
              <a:ext cx="644613" cy="1510323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ángulo 22"/>
            <p:cNvSpPr/>
            <p:nvPr/>
          </p:nvSpPr>
          <p:spPr>
            <a:xfrm>
              <a:off x="9140593" y="3962402"/>
              <a:ext cx="2362293" cy="1611592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r>
                <a:rPr lang="es-MX" sz="1400" b="1" dirty="0">
                  <a:solidFill>
                    <a:schemeClr val="tx1"/>
                  </a:solidFill>
                  <a:cs typeface="Calibri"/>
                </a:rPr>
                <a:t>ASISTENTE/A ADMINISTRATIVO/A VALLE DE MENTEFACTURA</a:t>
              </a:r>
            </a:p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r>
                <a:rPr lang="es-MX" sz="1400" b="1" dirty="0">
                  <a:solidFill>
                    <a:schemeClr val="tx1"/>
                  </a:solidFill>
                  <a:cs typeface="Calibri"/>
                </a:rPr>
                <a:t>Vacante</a:t>
              </a:r>
              <a:endParaRPr lang="es-MX" sz="1400" dirty="0">
                <a:solidFill>
                  <a:schemeClr val="tx1"/>
                </a:solidFill>
                <a:cs typeface="Calibri"/>
              </a:endParaRPr>
            </a:p>
            <a:p>
              <a:pPr algn="ctr">
                <a:lnSpc>
                  <a:spcPts val="1255"/>
                </a:lnSpc>
                <a:spcBef>
                  <a:spcPts val="105"/>
                </a:spcBef>
              </a:pPr>
              <a:r>
                <a:rPr lang="es-MX" sz="1400" dirty="0">
                  <a:solidFill>
                    <a:schemeClr val="tx1"/>
                  </a:solidFill>
                  <a:cs typeface="Calibri"/>
                </a:rPr>
                <a:t>S-30128825 nivel 04</a:t>
              </a:r>
            </a:p>
          </p:txBody>
        </p:sp>
        <p:cxnSp>
          <p:nvCxnSpPr>
            <p:cNvPr id="3" name="Conector angular 2"/>
            <p:cNvCxnSpPr>
              <a:stCxn id="53" idx="2"/>
              <a:endCxn id="23" idx="0"/>
            </p:cNvCxnSpPr>
            <p:nvPr/>
          </p:nvCxnSpPr>
          <p:spPr>
            <a:xfrm rot="16200000" flipH="1">
              <a:off x="7879086" y="1519748"/>
              <a:ext cx="644612" cy="4240696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50132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ángulo 82"/>
          <p:cNvSpPr/>
          <p:nvPr/>
        </p:nvSpPr>
        <p:spPr>
          <a:xfrm>
            <a:off x="3988006" y="777917"/>
            <a:ext cx="4088069" cy="106849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DIRECTOR/A GENERAL JURÍDICO/A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David Guerra Barajas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S-30123281 nivel 14</a:t>
            </a:r>
          </a:p>
        </p:txBody>
      </p:sp>
      <p:sp>
        <p:nvSpPr>
          <p:cNvPr id="91" name="Rectángulo 90"/>
          <p:cNvSpPr/>
          <p:nvPr/>
        </p:nvSpPr>
        <p:spPr>
          <a:xfrm>
            <a:off x="1188418" y="4403741"/>
            <a:ext cx="2895122" cy="1319833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520"/>
              </a:spcBef>
            </a:pPr>
            <a:r>
              <a:rPr lang="es-MX" sz="1400" b="1" spc="-10" dirty="0">
                <a:solidFill>
                  <a:schemeClr val="tx1"/>
                </a:solidFill>
                <a:cs typeface="Calibri"/>
              </a:rPr>
              <a:t>ANALISTA JURÍDICO Y  GESTOR/A DE ARCHIVO</a:t>
            </a:r>
          </a:p>
          <a:p>
            <a:pPr algn="ctr">
              <a:spcBef>
                <a:spcPts val="520"/>
              </a:spcBef>
            </a:pPr>
            <a:r>
              <a:rPr lang="pt-BR" sz="1400" spc="-10" dirty="0" err="1">
                <a:solidFill>
                  <a:schemeClr val="tx1"/>
                </a:solidFill>
                <a:cs typeface="Calibri"/>
              </a:rPr>
              <a:t>Antonio</a:t>
            </a:r>
            <a:r>
              <a:rPr lang="pt-BR" sz="1400" spc="-10" dirty="0">
                <a:solidFill>
                  <a:schemeClr val="tx1"/>
                </a:solidFill>
                <a:cs typeface="Calibri"/>
              </a:rPr>
              <a:t> Rivera </a:t>
            </a:r>
            <a:r>
              <a:rPr lang="pt-BR" sz="1400" spc="-10" dirty="0" err="1">
                <a:solidFill>
                  <a:schemeClr val="tx1"/>
                </a:solidFill>
                <a:cs typeface="Calibri"/>
              </a:rPr>
              <a:t>Murillo</a:t>
            </a:r>
            <a:endParaRPr lang="pt-BR" sz="1400" spc="-10" dirty="0">
              <a:solidFill>
                <a:schemeClr val="tx1"/>
              </a:solidFill>
              <a:cs typeface="Calibri"/>
            </a:endParaRPr>
          </a:p>
          <a:p>
            <a:pPr algn="ctr">
              <a:spcBef>
                <a:spcPts val="520"/>
              </a:spcBef>
            </a:pPr>
            <a:r>
              <a:rPr lang="es-MX" sz="1400" spc="-10" dirty="0">
                <a:solidFill>
                  <a:schemeClr val="tx1"/>
                </a:solidFill>
                <a:cs typeface="Calibri"/>
              </a:rPr>
              <a:t>S-30123283 nivel 06</a:t>
            </a:r>
          </a:p>
        </p:txBody>
      </p:sp>
      <p:sp>
        <p:nvSpPr>
          <p:cNvPr id="92" name="Rectángulo 91"/>
          <p:cNvSpPr/>
          <p:nvPr/>
        </p:nvSpPr>
        <p:spPr>
          <a:xfrm>
            <a:off x="4380516" y="2471781"/>
            <a:ext cx="3307922" cy="123927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4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DIRECTOR/A DE NORMATIVIDAD Y REGULACIÓN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4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Aarón Soto Martínez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4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S-30123282 nivel 12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7805531" y="4403741"/>
            <a:ext cx="3021495" cy="1342189"/>
          </a:xfrm>
          <a:prstGeom prst="rect">
            <a:avLst/>
          </a:prstGeom>
          <a:noFill/>
          <a:ln w="38100" cmpd="sng">
            <a:solidFill>
              <a:schemeClr val="accent6">
                <a:lumMod val="5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25"/>
              </a:spcBef>
            </a:pPr>
            <a:r>
              <a:rPr lang="es-MX" sz="1400" b="1" dirty="0">
                <a:solidFill>
                  <a:schemeClr val="tx1"/>
                </a:solidFill>
                <a:cs typeface="Calibri"/>
              </a:rPr>
              <a:t>JEFE/A DE TRANSPARENCIA Y ACCESO A LA INFORMACION </a:t>
            </a:r>
          </a:p>
          <a:p>
            <a:pPr algn="ctr">
              <a:spcBef>
                <a:spcPts val="425"/>
              </a:spcBef>
            </a:pPr>
            <a:r>
              <a:rPr lang="es-MX" sz="1400" spc="-5" dirty="0">
                <a:solidFill>
                  <a:schemeClr val="tx1"/>
                </a:solidFill>
                <a:cs typeface="Calibri"/>
              </a:rPr>
              <a:t>Ma. Patricia Vázquez Sandoval </a:t>
            </a:r>
          </a:p>
          <a:p>
            <a:pPr algn="ctr">
              <a:spcBef>
                <a:spcPts val="425"/>
              </a:spcBef>
            </a:pPr>
            <a:r>
              <a:rPr lang="es-MX" sz="1400" spc="-5" dirty="0">
                <a:solidFill>
                  <a:schemeClr val="tx1"/>
                </a:solidFill>
                <a:cs typeface="Calibri"/>
              </a:rPr>
              <a:t>Honorarios Nivel </a:t>
            </a:r>
            <a:r>
              <a:rPr lang="es-MX" sz="1400" spc="-5" dirty="0" smtClean="0">
                <a:solidFill>
                  <a:schemeClr val="tx1"/>
                </a:solidFill>
                <a:cs typeface="Calibri"/>
              </a:rPr>
              <a:t>8    </a:t>
            </a:r>
            <a:r>
              <a:rPr lang="es-MX" sz="1400" spc="-5" dirty="0">
                <a:solidFill>
                  <a:schemeClr val="tx1"/>
                </a:solidFill>
                <a:cs typeface="Calibri"/>
              </a:rPr>
              <a:t>S-30129698</a:t>
            </a:r>
          </a:p>
        </p:txBody>
      </p:sp>
      <p:cxnSp>
        <p:nvCxnSpPr>
          <p:cNvPr id="11" name="Conector angular 10"/>
          <p:cNvCxnSpPr>
            <a:stCxn id="83" idx="2"/>
            <a:endCxn id="92" idx="0"/>
          </p:cNvCxnSpPr>
          <p:nvPr/>
        </p:nvCxnSpPr>
        <p:spPr>
          <a:xfrm rot="16200000" flipH="1">
            <a:off x="5720575" y="2157878"/>
            <a:ext cx="625369" cy="243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/>
          <p:cNvSpPr txBox="1"/>
          <p:nvPr/>
        </p:nvSpPr>
        <p:spPr>
          <a:xfrm>
            <a:off x="2177444" y="33940"/>
            <a:ext cx="7709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>
                <a:latin typeface="Bahnschrift SemiBold" panose="020B0502040204020203" pitchFamily="34" charset="0"/>
              </a:rPr>
              <a:t>DIRECCIÓN GENERAL JURIDICO/A</a:t>
            </a:r>
          </a:p>
        </p:txBody>
      </p:sp>
      <p:cxnSp>
        <p:nvCxnSpPr>
          <p:cNvPr id="5" name="Conector angular 4"/>
          <p:cNvCxnSpPr>
            <a:endCxn id="91" idx="0"/>
          </p:cNvCxnSpPr>
          <p:nvPr/>
        </p:nvCxnSpPr>
        <p:spPr>
          <a:xfrm rot="10800000" flipV="1">
            <a:off x="2635980" y="4198761"/>
            <a:ext cx="3402527" cy="2049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angular 11"/>
          <p:cNvCxnSpPr>
            <a:stCxn id="92" idx="2"/>
            <a:endCxn id="17" idx="0"/>
          </p:cNvCxnSpPr>
          <p:nvPr/>
        </p:nvCxnSpPr>
        <p:spPr>
          <a:xfrm rot="16200000" flipH="1">
            <a:off x="7329034" y="2416495"/>
            <a:ext cx="692689" cy="3281802"/>
          </a:xfrm>
          <a:prstGeom prst="bentConnector3">
            <a:avLst>
              <a:gd name="adj1" fmla="val 6913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1428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54608" y="334008"/>
            <a:ext cx="11726576" cy="6166439"/>
            <a:chOff x="54607" y="188236"/>
            <a:chExt cx="11801973" cy="6166439"/>
          </a:xfrm>
        </p:grpSpPr>
        <p:sp>
          <p:nvSpPr>
            <p:cNvPr id="83" name="Rectángulo 82"/>
            <p:cNvSpPr/>
            <p:nvPr/>
          </p:nvSpPr>
          <p:spPr>
            <a:xfrm>
              <a:off x="4269875" y="188236"/>
              <a:ext cx="2899552" cy="1006359"/>
            </a:xfrm>
            <a:prstGeom prst="rect">
              <a:avLst/>
            </a:prstGeom>
            <a:solidFill>
              <a:schemeClr val="bg1"/>
            </a:solidFill>
            <a:ln w="9525" cap="rnd" cmpd="sng" algn="ctr">
              <a:solidFill>
                <a:srgbClr val="004A86"/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rtlCol="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DIRECTOR/A GENERAL DE ADMINISTRACIÓN Y PRESUPUESTO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Javier Núñez Rodríguez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S-30123264 nivel 14</a:t>
              </a:r>
            </a:p>
          </p:txBody>
        </p:sp>
        <p:sp>
          <p:nvSpPr>
            <p:cNvPr id="89" name="Rectángulo 88"/>
            <p:cNvSpPr/>
            <p:nvPr/>
          </p:nvSpPr>
          <p:spPr>
            <a:xfrm>
              <a:off x="901147" y="209933"/>
              <a:ext cx="2981739" cy="971560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0000"/>
                </a:lnSpc>
                <a:spcBef>
                  <a:spcPts val="400"/>
                </a:spcBef>
              </a:pPr>
              <a:r>
                <a:rPr lang="es-MX" sz="1050" b="1" spc="-5" dirty="0">
                  <a:solidFill>
                    <a:schemeClr val="tx1"/>
                  </a:solidFill>
                  <a:cs typeface="Calibri"/>
                </a:rPr>
                <a:t>AUXILIAR TECNICO/A DE DIRECCION Y RECURSOS HUMANOS</a:t>
              </a:r>
            </a:p>
            <a:p>
              <a:pPr algn="ctr">
                <a:lnSpc>
                  <a:spcPct val="100000"/>
                </a:lnSpc>
                <a:spcBef>
                  <a:spcPts val="400"/>
                </a:spcBef>
              </a:pPr>
              <a:r>
                <a:rPr lang="es-MX" sz="1050" spc="-5" dirty="0" err="1">
                  <a:solidFill>
                    <a:schemeClr val="tx1"/>
                  </a:solidFill>
                  <a:cs typeface="Calibri"/>
                </a:rPr>
                <a:t>Monica</a:t>
              </a:r>
              <a:r>
                <a:rPr lang="es-MX" sz="1050" spc="-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050" spc="-5" dirty="0" err="1">
                  <a:solidFill>
                    <a:schemeClr val="tx1"/>
                  </a:solidFill>
                  <a:cs typeface="Calibri"/>
                </a:rPr>
                <a:t>Estefania</a:t>
              </a:r>
              <a:r>
                <a:rPr lang="es-MX" sz="1050" spc="-5" dirty="0">
                  <a:solidFill>
                    <a:schemeClr val="tx1"/>
                  </a:solidFill>
                  <a:cs typeface="Calibri"/>
                </a:rPr>
                <a:t> Aguilera Tena</a:t>
              </a:r>
            </a:p>
            <a:p>
              <a:pPr marL="1270" algn="ctr">
                <a:lnSpc>
                  <a:spcPct val="100000"/>
                </a:lnSpc>
                <a:spcBef>
                  <a:spcPts val="300"/>
                </a:spcBef>
              </a:pPr>
              <a:r>
                <a:rPr lang="es-MX" sz="1050" spc="-5" dirty="0">
                  <a:solidFill>
                    <a:schemeClr val="tx1"/>
                  </a:solidFill>
                  <a:cs typeface="Calibri"/>
                </a:rPr>
                <a:t> S-30128871</a:t>
              </a:r>
              <a:r>
                <a:rPr lang="es-MX" sz="1050" spc="3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050" spc="-5" dirty="0">
                  <a:solidFill>
                    <a:schemeClr val="tx1"/>
                  </a:solidFill>
                  <a:cs typeface="Calibri"/>
                </a:rPr>
                <a:t>nivel</a:t>
              </a:r>
              <a:r>
                <a:rPr lang="es-MX" sz="1050" spc="-10" dirty="0">
                  <a:solidFill>
                    <a:schemeClr val="tx1"/>
                  </a:solidFill>
                  <a:cs typeface="Calibri"/>
                </a:rPr>
                <a:t> 05</a:t>
              </a:r>
            </a:p>
          </p:txBody>
        </p:sp>
        <p:sp>
          <p:nvSpPr>
            <p:cNvPr id="92" name="Rectángulo 91"/>
            <p:cNvSpPr/>
            <p:nvPr/>
          </p:nvSpPr>
          <p:spPr>
            <a:xfrm>
              <a:off x="3338686" y="2236705"/>
              <a:ext cx="3157648" cy="995053"/>
            </a:xfrm>
            <a:prstGeom prst="rect">
              <a:avLst/>
            </a:prstGeom>
            <a:solidFill>
              <a:schemeClr val="bg1"/>
            </a:solidFill>
            <a:ln w="9525" cap="rnd" cmpd="sng" algn="ctr">
              <a:solidFill>
                <a:srgbClr val="004A86"/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rtlCol="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DIRECTOR/A DE PLANEACIÓN Y  EVALUACIÓN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Sandra Elena Cuesta Mares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S-30123280 nivel 12,</a:t>
              </a:r>
            </a:p>
          </p:txBody>
        </p:sp>
        <p:sp>
          <p:nvSpPr>
            <p:cNvPr id="22" name="Rectángulo 21"/>
            <p:cNvSpPr/>
            <p:nvPr/>
          </p:nvSpPr>
          <p:spPr>
            <a:xfrm>
              <a:off x="54607" y="2236705"/>
              <a:ext cx="2944410" cy="995053"/>
            </a:xfrm>
            <a:prstGeom prst="rect">
              <a:avLst/>
            </a:prstGeom>
            <a:solidFill>
              <a:schemeClr val="bg1"/>
            </a:solidFill>
            <a:ln w="9525" cap="rnd" cmpd="sng" algn="ctr">
              <a:solidFill>
                <a:srgbClr val="004A86"/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rtlCol="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105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endParaRP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DIRECTOR/A DE FINANZAS Y PRESUPUESTO 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Eduardo Rivera Franco  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S-30123265 nivel 12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105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endParaRPr>
            </a:p>
          </p:txBody>
        </p:sp>
        <p:sp>
          <p:nvSpPr>
            <p:cNvPr id="24" name="Rectángulo 23"/>
            <p:cNvSpPr/>
            <p:nvPr/>
          </p:nvSpPr>
          <p:spPr>
            <a:xfrm>
              <a:off x="7775873" y="2244481"/>
              <a:ext cx="2944410" cy="924725"/>
            </a:xfrm>
            <a:prstGeom prst="rect">
              <a:avLst/>
            </a:prstGeom>
            <a:solidFill>
              <a:schemeClr val="bg1"/>
            </a:solidFill>
            <a:ln w="9525" cap="rnd" cmpd="sng" algn="ctr">
              <a:solidFill>
                <a:srgbClr val="004A86"/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rtlCol="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 smtClean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DIRECTOR/A </a:t>
              </a: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DE TALENTO Y OPERACIONES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Francisco Morales Vallejo  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Ubuntu Medium" panose="020B0504030602030204" pitchFamily="34" charset="0"/>
                </a:rPr>
                <a:t>S-30123269 nivel 11</a:t>
              </a:r>
            </a:p>
          </p:txBody>
        </p:sp>
        <p:sp>
          <p:nvSpPr>
            <p:cNvPr id="26" name="Rectángulo 25"/>
            <p:cNvSpPr/>
            <p:nvPr/>
          </p:nvSpPr>
          <p:spPr>
            <a:xfrm>
              <a:off x="210167" y="3503135"/>
              <a:ext cx="2628567" cy="995053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0000"/>
                </a:lnSpc>
                <a:spcBef>
                  <a:spcPts val="420"/>
                </a:spcBef>
              </a:pPr>
              <a:r>
                <a:rPr lang="es-MX" sz="1100" b="1" dirty="0">
                  <a:solidFill>
                    <a:schemeClr val="tx1"/>
                  </a:solidFill>
                  <a:cs typeface="Calibri"/>
                </a:rPr>
                <a:t>JEFE/A DE CONTROL FINANCIERO Y  CONTABILIDAD</a:t>
              </a:r>
            </a:p>
            <a:p>
              <a:pPr algn="ctr">
                <a:lnSpc>
                  <a:spcPct val="100000"/>
                </a:lnSpc>
                <a:spcBef>
                  <a:spcPts val="420"/>
                </a:spcBef>
              </a:pP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Carolina</a:t>
              </a:r>
              <a:r>
                <a:rPr lang="es-MX" sz="1100" spc="-5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Rodríguez</a:t>
              </a:r>
              <a:r>
                <a:rPr lang="es-MX" sz="1100" spc="-4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Alcocer </a:t>
              </a:r>
            </a:p>
            <a:p>
              <a:pPr marL="217170" marR="210820" algn="ctr">
                <a:lnSpc>
                  <a:spcPts val="1660"/>
                </a:lnSpc>
                <a:spcBef>
                  <a:spcPts val="80"/>
                </a:spcBef>
              </a:pPr>
              <a:r>
                <a:rPr lang="es-MX" sz="1100" spc="-23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S-30123268</a:t>
              </a:r>
              <a:r>
                <a:rPr lang="es-MX" sz="1100" spc="-1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nivel</a:t>
              </a:r>
              <a:r>
                <a:rPr lang="es-MX" sz="1100" spc="-2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dirty="0">
                  <a:solidFill>
                    <a:schemeClr val="tx1"/>
                  </a:solidFill>
                  <a:cs typeface="Calibri"/>
                </a:rPr>
                <a:t>09</a:t>
              </a:r>
            </a:p>
          </p:txBody>
        </p:sp>
        <p:sp>
          <p:nvSpPr>
            <p:cNvPr id="27" name="Rectángulo 26"/>
            <p:cNvSpPr/>
            <p:nvPr/>
          </p:nvSpPr>
          <p:spPr>
            <a:xfrm>
              <a:off x="210167" y="4799045"/>
              <a:ext cx="2628567" cy="1239416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420"/>
                </a:spcBef>
              </a:pPr>
              <a:r>
                <a:rPr lang="es-MX" sz="1100" b="1" dirty="0">
                  <a:solidFill>
                    <a:schemeClr val="tx1"/>
                  </a:solidFill>
                  <a:cs typeface="Calibri"/>
                </a:rPr>
                <a:t>COORDINADOR/A DE CONTROL PRESUPUESTAL</a:t>
              </a:r>
            </a:p>
            <a:p>
              <a:pPr algn="ctr">
                <a:spcBef>
                  <a:spcPts val="425"/>
                </a:spcBef>
              </a:pP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María López Juárez  </a:t>
              </a:r>
            </a:p>
            <a:p>
              <a:pPr algn="ctr">
                <a:spcBef>
                  <a:spcPts val="425"/>
                </a:spcBef>
              </a:pPr>
              <a:r>
                <a:rPr lang="es-MX" sz="1050" spc="-5" dirty="0">
                  <a:solidFill>
                    <a:schemeClr val="tx1"/>
                  </a:solidFill>
                  <a:cs typeface="Calibri"/>
                </a:rPr>
                <a:t>S-30123270 nivel 10</a:t>
              </a:r>
            </a:p>
          </p:txBody>
        </p:sp>
        <p:sp>
          <p:nvSpPr>
            <p:cNvPr id="30" name="Rectángulo 29"/>
            <p:cNvSpPr/>
            <p:nvPr/>
          </p:nvSpPr>
          <p:spPr>
            <a:xfrm>
              <a:off x="9567860" y="3294368"/>
              <a:ext cx="2278419" cy="1048401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96850" marR="185420" algn="ctr">
                <a:lnSpc>
                  <a:spcPts val="1080"/>
                </a:lnSpc>
                <a:spcBef>
                  <a:spcPts val="229"/>
                </a:spcBef>
              </a:pPr>
              <a:r>
                <a:rPr lang="es-MX" sz="1200" b="1" spc="-10" dirty="0">
                  <a:solidFill>
                    <a:schemeClr val="tx1"/>
                  </a:solidFill>
                  <a:cs typeface="Calibri"/>
                </a:rPr>
                <a:t>ASISTENTE/A </a:t>
              </a:r>
              <a:r>
                <a:rPr lang="es-MX" sz="1200" b="1" spc="-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b="1" spc="-10" dirty="0">
                  <a:solidFill>
                    <a:schemeClr val="tx1"/>
                  </a:solidFill>
                  <a:cs typeface="Calibri"/>
                </a:rPr>
                <a:t>ADMINISTRATIVO/A</a:t>
              </a:r>
              <a:endParaRPr lang="es-MX" sz="1200" dirty="0">
                <a:solidFill>
                  <a:schemeClr val="tx1"/>
                </a:solidFill>
                <a:cs typeface="Calibri"/>
              </a:endParaRPr>
            </a:p>
            <a:p>
              <a:pPr marL="12700" marR="5080" algn="ctr">
                <a:lnSpc>
                  <a:spcPts val="1500"/>
                </a:lnSpc>
                <a:spcBef>
                  <a:spcPts val="85"/>
                </a:spcBef>
              </a:pP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Raymundo</a:t>
              </a:r>
              <a:r>
                <a:rPr lang="es-MX" sz="1200" spc="-4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Rangel</a:t>
              </a:r>
              <a:r>
                <a:rPr lang="es-MX" sz="1200" spc="-2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Mendoza </a:t>
              </a:r>
              <a:r>
                <a:rPr lang="es-MX" sz="1200" spc="-210" dirty="0">
                  <a:solidFill>
                    <a:schemeClr val="tx1"/>
                  </a:solidFill>
                  <a:cs typeface="Calibri"/>
                </a:rPr>
                <a:t> </a:t>
              </a:r>
            </a:p>
            <a:p>
              <a:pPr marL="12700" marR="5080" algn="ctr">
                <a:lnSpc>
                  <a:spcPts val="1500"/>
                </a:lnSpc>
                <a:spcBef>
                  <a:spcPts val="85"/>
                </a:spcBef>
              </a:pP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S-30123276</a:t>
              </a:r>
              <a:r>
                <a:rPr lang="es-MX" sz="1200" spc="5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nivel</a:t>
              </a:r>
              <a:r>
                <a:rPr lang="es-MX" sz="120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spc="-10" dirty="0">
                  <a:solidFill>
                    <a:schemeClr val="tx1"/>
                  </a:solidFill>
                  <a:cs typeface="Calibri"/>
                </a:rPr>
                <a:t>05</a:t>
              </a:r>
            </a:p>
          </p:txBody>
        </p:sp>
        <p:sp>
          <p:nvSpPr>
            <p:cNvPr id="31" name="Rectángulo 30"/>
            <p:cNvSpPr/>
            <p:nvPr/>
          </p:nvSpPr>
          <p:spPr>
            <a:xfrm>
              <a:off x="9547255" y="4467931"/>
              <a:ext cx="2299024" cy="815549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0000"/>
                </a:lnSpc>
                <a:spcBef>
                  <a:spcPts val="400"/>
                </a:spcBef>
              </a:pPr>
              <a:r>
                <a:rPr lang="es-MX" sz="1100" b="1" spc="-10" dirty="0">
                  <a:solidFill>
                    <a:schemeClr val="tx1"/>
                  </a:solidFill>
                  <a:cs typeface="Calibri"/>
                </a:rPr>
                <a:t>AUXILIAR DE SERVICIOS GENERALES</a:t>
              </a:r>
            </a:p>
            <a:p>
              <a:pPr algn="ctr">
                <a:lnSpc>
                  <a:spcPct val="100000"/>
                </a:lnSpc>
                <a:spcBef>
                  <a:spcPts val="400"/>
                </a:spcBef>
              </a:pP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Teodoro </a:t>
              </a:r>
              <a:r>
                <a:rPr lang="es-MX" sz="1100" spc="-5" dirty="0" err="1">
                  <a:solidFill>
                    <a:schemeClr val="tx1"/>
                  </a:solidFill>
                  <a:cs typeface="Calibri"/>
                </a:rPr>
                <a:t>Yebra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 Ibarra</a:t>
              </a:r>
            </a:p>
            <a:p>
              <a:pPr marL="165100" marR="157480" algn="ctr">
                <a:lnSpc>
                  <a:spcPct val="125000"/>
                </a:lnSpc>
              </a:pP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22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S-30123277</a:t>
              </a:r>
              <a:r>
                <a:rPr lang="es-MX" sz="1100" spc="3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nivel</a:t>
              </a:r>
              <a:r>
                <a:rPr lang="es-MX" sz="1100" spc="-1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04</a:t>
              </a:r>
            </a:p>
          </p:txBody>
        </p:sp>
        <p:sp>
          <p:nvSpPr>
            <p:cNvPr id="32" name="Rectángulo 31"/>
            <p:cNvSpPr/>
            <p:nvPr/>
          </p:nvSpPr>
          <p:spPr>
            <a:xfrm>
              <a:off x="9557557" y="5373233"/>
              <a:ext cx="2299023" cy="981442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16205" marR="105410" algn="ctr">
                <a:lnSpc>
                  <a:spcPts val="1080"/>
                </a:lnSpc>
                <a:spcBef>
                  <a:spcPts val="229"/>
                </a:spcBef>
              </a:pPr>
              <a:r>
                <a:rPr lang="es-MX" sz="1100" b="1" spc="-10" dirty="0">
                  <a:solidFill>
                    <a:schemeClr val="tx1"/>
                  </a:solidFill>
                  <a:cs typeface="Calibri"/>
                </a:rPr>
                <a:t>TECNICO/A DE SERVICIOS GENERALES</a:t>
              </a:r>
            </a:p>
            <a:p>
              <a:pPr marL="116205" marR="105410" algn="ctr">
                <a:lnSpc>
                  <a:spcPts val="1080"/>
                </a:lnSpc>
                <a:spcBef>
                  <a:spcPts val="229"/>
                </a:spcBef>
              </a:pP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Edgar Alfredo Quintero Pichardo</a:t>
              </a:r>
            </a:p>
            <a:p>
              <a:pPr marL="12700" marR="5080" algn="ctr">
                <a:lnSpc>
                  <a:spcPts val="1500"/>
                </a:lnSpc>
                <a:spcBef>
                  <a:spcPts val="85"/>
                </a:spcBef>
              </a:pP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21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S-30123279</a:t>
              </a:r>
              <a:r>
                <a:rPr lang="es-MX" sz="1100" spc="5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100" spc="-5" dirty="0">
                  <a:solidFill>
                    <a:schemeClr val="tx1"/>
                  </a:solidFill>
                  <a:cs typeface="Calibri"/>
                </a:rPr>
                <a:t>nivel 04</a:t>
              </a:r>
            </a:p>
          </p:txBody>
        </p:sp>
        <p:sp>
          <p:nvSpPr>
            <p:cNvPr id="34" name="Rectángulo 33"/>
            <p:cNvSpPr/>
            <p:nvPr/>
          </p:nvSpPr>
          <p:spPr>
            <a:xfrm>
              <a:off x="7072056" y="3294368"/>
              <a:ext cx="2342708" cy="1057709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08585" marR="97790" algn="ctr">
                <a:lnSpc>
                  <a:spcPts val="1080"/>
                </a:lnSpc>
                <a:spcBef>
                  <a:spcPts val="229"/>
                </a:spcBef>
              </a:pPr>
              <a:r>
                <a:rPr lang="es-MX" sz="1200" b="1" spc="-10" dirty="0">
                  <a:solidFill>
                    <a:schemeClr val="tx1"/>
                  </a:solidFill>
                  <a:cs typeface="Calibri"/>
                </a:rPr>
                <a:t>JEFE/A </a:t>
              </a:r>
              <a:r>
                <a:rPr lang="es-MX" sz="1200" b="1" spc="-5" dirty="0">
                  <a:solidFill>
                    <a:schemeClr val="tx1"/>
                  </a:solidFill>
                  <a:cs typeface="Calibri"/>
                </a:rPr>
                <a:t>DE</a:t>
              </a:r>
              <a:r>
                <a:rPr lang="es-MX" sz="1200" b="1" spc="-2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b="1" spc="-10" dirty="0">
                  <a:solidFill>
                    <a:schemeClr val="tx1"/>
                  </a:solidFill>
                  <a:cs typeface="Calibri"/>
                </a:rPr>
                <a:t>SOPORTE</a:t>
              </a:r>
              <a:r>
                <a:rPr lang="es-MX" sz="1200" b="1" spc="1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b="1" spc="-5" dirty="0">
                  <a:solidFill>
                    <a:schemeClr val="tx1"/>
                  </a:solidFill>
                  <a:cs typeface="Calibri"/>
                </a:rPr>
                <a:t>DE </a:t>
              </a:r>
              <a:r>
                <a:rPr lang="es-MX" sz="1200" b="1" spc="-21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b="1" spc="-10" dirty="0">
                  <a:solidFill>
                    <a:schemeClr val="tx1"/>
                  </a:solidFill>
                  <a:cs typeface="Calibri"/>
                </a:rPr>
                <a:t>TECNOLOGÍAS</a:t>
              </a:r>
              <a:r>
                <a:rPr lang="es-MX" sz="1200" b="1" spc="1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b="1" spc="-5" dirty="0">
                  <a:solidFill>
                    <a:schemeClr val="tx1"/>
                  </a:solidFill>
                  <a:cs typeface="Calibri"/>
                </a:rPr>
                <a:t>DE </a:t>
              </a:r>
              <a:r>
                <a:rPr lang="es-MX" sz="1200" b="1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b="1" spc="-5" dirty="0">
                  <a:solidFill>
                    <a:schemeClr val="tx1"/>
                  </a:solidFill>
                  <a:cs typeface="Calibri"/>
                </a:rPr>
                <a:t>INF.</a:t>
              </a:r>
              <a:endParaRPr lang="es-MX" sz="1200" dirty="0">
                <a:solidFill>
                  <a:schemeClr val="tx1"/>
                </a:solidFill>
                <a:cs typeface="Calibri"/>
              </a:endParaRPr>
            </a:p>
            <a:p>
              <a:pPr marL="12700" marR="5080" algn="ctr">
                <a:lnSpc>
                  <a:spcPts val="1500"/>
                </a:lnSpc>
                <a:spcBef>
                  <a:spcPts val="85"/>
                </a:spcBef>
              </a:pP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Beatriz Elena García Ortega </a:t>
              </a:r>
            </a:p>
            <a:p>
              <a:pPr marL="12700" marR="5080" algn="ctr">
                <a:lnSpc>
                  <a:spcPts val="1500"/>
                </a:lnSpc>
                <a:spcBef>
                  <a:spcPts val="85"/>
                </a:spcBef>
              </a:pPr>
              <a:r>
                <a:rPr lang="es-MX" sz="1200" spc="-21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S-30123275</a:t>
              </a:r>
              <a:r>
                <a:rPr lang="es-MX" sz="1200" spc="5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nivel 06</a:t>
              </a:r>
            </a:p>
          </p:txBody>
        </p:sp>
        <p:cxnSp>
          <p:nvCxnSpPr>
            <p:cNvPr id="23" name="Conector angular 22"/>
            <p:cNvCxnSpPr>
              <a:stCxn id="22" idx="2"/>
              <a:endCxn id="26" idx="0"/>
            </p:cNvCxnSpPr>
            <p:nvPr/>
          </p:nvCxnSpPr>
          <p:spPr>
            <a:xfrm rot="5400000">
              <a:off x="1389944" y="3366266"/>
              <a:ext cx="271377" cy="2361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angular 36"/>
            <p:cNvCxnSpPr>
              <a:stCxn id="26" idx="2"/>
              <a:endCxn id="27" idx="0"/>
            </p:cNvCxnSpPr>
            <p:nvPr/>
          </p:nvCxnSpPr>
          <p:spPr>
            <a:xfrm rot="16200000" flipH="1">
              <a:off x="1381360" y="4641278"/>
              <a:ext cx="288825" cy="2643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Rectángulo 125"/>
            <p:cNvSpPr/>
            <p:nvPr/>
          </p:nvSpPr>
          <p:spPr>
            <a:xfrm>
              <a:off x="7072056" y="4467931"/>
              <a:ext cx="2299023" cy="905302"/>
            </a:xfrm>
            <a:prstGeom prst="rect">
              <a:avLst/>
            </a:prstGeom>
            <a:noFill/>
            <a:ln w="38100" cmpd="sng">
              <a:solidFill>
                <a:schemeClr val="accent2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26364" marR="120014" algn="ctr">
                <a:lnSpc>
                  <a:spcPts val="1080"/>
                </a:lnSpc>
                <a:spcBef>
                  <a:spcPts val="229"/>
                </a:spcBef>
              </a:pPr>
              <a:r>
                <a:rPr lang="es-MX" sz="1200" b="1" spc="-5" dirty="0">
                  <a:solidFill>
                    <a:schemeClr val="tx1"/>
                  </a:solidFill>
                  <a:cs typeface="Calibri"/>
                </a:rPr>
                <a:t>JEFE/A DE ADQUISICIONES Y SERVICIOS GENERALES</a:t>
              </a:r>
            </a:p>
            <a:p>
              <a:pPr marL="126364" marR="120014" algn="ctr">
                <a:lnSpc>
                  <a:spcPts val="1080"/>
                </a:lnSpc>
                <a:spcBef>
                  <a:spcPts val="229"/>
                </a:spcBef>
              </a:pP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Nora</a:t>
              </a:r>
              <a:r>
                <a:rPr lang="es-MX" sz="1200" spc="-2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spc="-5" dirty="0" err="1">
                  <a:solidFill>
                    <a:schemeClr val="tx1"/>
                  </a:solidFill>
                  <a:cs typeface="Calibri"/>
                </a:rPr>
                <a:t>Milipsa</a:t>
              </a:r>
              <a:r>
                <a:rPr lang="es-MX" sz="1200" spc="-2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García</a:t>
              </a:r>
              <a:r>
                <a:rPr lang="es-MX" sz="1200" spc="-2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Ortega</a:t>
              </a:r>
              <a:endParaRPr lang="es-MX" sz="1200" dirty="0">
                <a:solidFill>
                  <a:schemeClr val="tx1"/>
                </a:solidFill>
                <a:cs typeface="Calibri"/>
              </a:endParaRPr>
            </a:p>
            <a:p>
              <a:pPr marL="1905" algn="ctr">
                <a:lnSpc>
                  <a:spcPct val="100000"/>
                </a:lnSpc>
                <a:spcBef>
                  <a:spcPts val="300"/>
                </a:spcBef>
              </a:pP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S-30123341</a:t>
              </a:r>
              <a:r>
                <a:rPr lang="es-MX" sz="1200" spc="30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nivel</a:t>
              </a:r>
              <a:r>
                <a:rPr lang="es-MX" sz="1200" spc="-15" dirty="0">
                  <a:solidFill>
                    <a:schemeClr val="tx1"/>
                  </a:solidFill>
                  <a:cs typeface="Calibri"/>
                </a:rPr>
                <a:t> </a:t>
              </a:r>
              <a:r>
                <a:rPr lang="es-MX" sz="1200" spc="-5" dirty="0">
                  <a:solidFill>
                    <a:schemeClr val="tx1"/>
                  </a:solidFill>
                  <a:cs typeface="Calibri"/>
                </a:rPr>
                <a:t>06</a:t>
              </a:r>
            </a:p>
          </p:txBody>
        </p:sp>
        <p:cxnSp>
          <p:nvCxnSpPr>
            <p:cNvPr id="156" name="Conector angular 155"/>
            <p:cNvCxnSpPr>
              <a:stCxn id="24" idx="3"/>
              <a:endCxn id="30" idx="3"/>
            </p:cNvCxnSpPr>
            <p:nvPr/>
          </p:nvCxnSpPr>
          <p:spPr>
            <a:xfrm>
              <a:off x="10720283" y="2742008"/>
              <a:ext cx="1125996" cy="1192987"/>
            </a:xfrm>
            <a:prstGeom prst="bentConnector3">
              <a:avLst>
                <a:gd name="adj1" fmla="val 120302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Conector angular 157"/>
            <p:cNvCxnSpPr>
              <a:stCxn id="24" idx="3"/>
              <a:endCxn id="31" idx="3"/>
            </p:cNvCxnSpPr>
            <p:nvPr/>
          </p:nvCxnSpPr>
          <p:spPr>
            <a:xfrm>
              <a:off x="10720283" y="2742008"/>
              <a:ext cx="1125996" cy="2133698"/>
            </a:xfrm>
            <a:prstGeom prst="bentConnector3">
              <a:avLst>
                <a:gd name="adj1" fmla="val 120302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Conector angular 159"/>
            <p:cNvCxnSpPr>
              <a:stCxn id="24" idx="3"/>
              <a:endCxn id="32" idx="3"/>
            </p:cNvCxnSpPr>
            <p:nvPr/>
          </p:nvCxnSpPr>
          <p:spPr>
            <a:xfrm>
              <a:off x="10720283" y="2742008"/>
              <a:ext cx="1136297" cy="3060307"/>
            </a:xfrm>
            <a:prstGeom prst="bentConnector3">
              <a:avLst>
                <a:gd name="adj1" fmla="val 12011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ector angular 7"/>
            <p:cNvCxnSpPr>
              <a:stCxn id="24" idx="1"/>
              <a:endCxn id="34" idx="1"/>
            </p:cNvCxnSpPr>
            <p:nvPr/>
          </p:nvCxnSpPr>
          <p:spPr>
            <a:xfrm rot="10800000" flipV="1">
              <a:off x="7072057" y="2742007"/>
              <a:ext cx="703817" cy="1202295"/>
            </a:xfrm>
            <a:prstGeom prst="bentConnector3">
              <a:avLst>
                <a:gd name="adj1" fmla="val 13248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angular 16"/>
            <p:cNvCxnSpPr>
              <a:stCxn id="24" idx="1"/>
              <a:endCxn id="126" idx="1"/>
            </p:cNvCxnSpPr>
            <p:nvPr/>
          </p:nvCxnSpPr>
          <p:spPr>
            <a:xfrm rot="10800000" flipV="1">
              <a:off x="7072057" y="2742008"/>
              <a:ext cx="703817" cy="2133698"/>
            </a:xfrm>
            <a:prstGeom prst="bentConnector3">
              <a:avLst>
                <a:gd name="adj1" fmla="val 13248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angular 5"/>
            <p:cNvCxnSpPr>
              <a:stCxn id="83" idx="1"/>
              <a:endCxn id="89" idx="3"/>
            </p:cNvCxnSpPr>
            <p:nvPr/>
          </p:nvCxnSpPr>
          <p:spPr>
            <a:xfrm rot="10800000" flipV="1">
              <a:off x="3882887" y="691415"/>
              <a:ext cx="386989" cy="4297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angular 8"/>
            <p:cNvCxnSpPr>
              <a:stCxn id="83" idx="2"/>
              <a:endCxn id="24" idx="0"/>
            </p:cNvCxnSpPr>
            <p:nvPr/>
          </p:nvCxnSpPr>
          <p:spPr>
            <a:xfrm rot="16200000" flipH="1">
              <a:off x="6958922" y="-44676"/>
              <a:ext cx="1049886" cy="3528427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angular 10"/>
            <p:cNvCxnSpPr>
              <a:stCxn id="83" idx="2"/>
              <a:endCxn id="22" idx="0"/>
            </p:cNvCxnSpPr>
            <p:nvPr/>
          </p:nvCxnSpPr>
          <p:spPr>
            <a:xfrm rot="5400000">
              <a:off x="3102177" y="-380769"/>
              <a:ext cx="1042110" cy="4192839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angular 13"/>
            <p:cNvCxnSpPr>
              <a:stCxn id="83" idx="2"/>
              <a:endCxn id="92" idx="0"/>
            </p:cNvCxnSpPr>
            <p:nvPr/>
          </p:nvCxnSpPr>
          <p:spPr>
            <a:xfrm rot="5400000">
              <a:off x="4797526" y="1314580"/>
              <a:ext cx="1042110" cy="802141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ángulo 32"/>
          <p:cNvSpPr/>
          <p:nvPr/>
        </p:nvSpPr>
        <p:spPr>
          <a:xfrm>
            <a:off x="3162300" y="3648907"/>
            <a:ext cx="3454242" cy="1069143"/>
          </a:xfrm>
          <a:prstGeom prst="rect">
            <a:avLst/>
          </a:prstGeom>
          <a:noFill/>
          <a:ln w="38100" cmpd="sng">
            <a:solidFill>
              <a:schemeClr val="accent6">
                <a:lumMod val="5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lang="es-MX" sz="1200" spc="-5" dirty="0">
                <a:solidFill>
                  <a:schemeClr val="tx1"/>
                </a:solidFill>
                <a:cs typeface="Calibri"/>
              </a:rPr>
              <a:t>JEFE/A DE PROGRAMAS DE PLANEACIÓN</a:t>
            </a:r>
          </a:p>
          <a:p>
            <a:pPr marL="415925" marR="408940" algn="ctr">
              <a:lnSpc>
                <a:spcPts val="1660"/>
              </a:lnSpc>
              <a:spcBef>
                <a:spcPts val="85"/>
              </a:spcBef>
            </a:pPr>
            <a:r>
              <a:rPr lang="es-MX" sz="1200" spc="-5" dirty="0">
                <a:solidFill>
                  <a:schemeClr val="tx1"/>
                </a:solidFill>
                <a:cs typeface="Calibri"/>
              </a:rPr>
              <a:t>Claudia Guadalupe Pérez Ponce Honorario N-8   S-30123856</a:t>
            </a:r>
          </a:p>
        </p:txBody>
      </p:sp>
      <p:cxnSp>
        <p:nvCxnSpPr>
          <p:cNvPr id="12" name="Conector angular 11"/>
          <p:cNvCxnSpPr>
            <a:stCxn id="92" idx="2"/>
            <a:endCxn id="33" idx="0"/>
          </p:cNvCxnSpPr>
          <p:nvPr/>
        </p:nvCxnSpPr>
        <p:spPr>
          <a:xfrm rot="16200000" flipH="1">
            <a:off x="4752245" y="3511730"/>
            <a:ext cx="271377" cy="297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379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ángulo 82"/>
          <p:cNvSpPr/>
          <p:nvPr/>
        </p:nvSpPr>
        <p:spPr>
          <a:xfrm>
            <a:off x="3629320" y="547654"/>
            <a:ext cx="3885676" cy="1220942"/>
          </a:xfrm>
          <a:prstGeom prst="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>
                <a:solidFill>
                  <a:schemeClr val="tx1"/>
                </a:solidFill>
                <a:latin typeface="Ubuntu Medium" panose="020B0504030602030204" pitchFamily="34" charset="0"/>
              </a:rPr>
              <a:t>DIRECTOR/A GENERAL DE EMPRENDIMIENTO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>
                <a:solidFill>
                  <a:schemeClr val="tx1"/>
                </a:solidFill>
                <a:latin typeface="Ubuntu Medium" panose="020B0504030602030204" pitchFamily="34" charset="0"/>
              </a:rPr>
              <a:t>Omar Silva </a:t>
            </a:r>
            <a:r>
              <a:rPr lang="es-MX" sz="1100" dirty="0" err="1">
                <a:solidFill>
                  <a:schemeClr val="tx1"/>
                </a:solidFill>
                <a:latin typeface="Ubuntu Medium" panose="020B0504030602030204" pitchFamily="34" charset="0"/>
              </a:rPr>
              <a:t>Palancares</a:t>
            </a:r>
            <a:endParaRPr lang="es-MX" sz="1100" dirty="0">
              <a:solidFill>
                <a:schemeClr val="tx1"/>
              </a:solidFill>
              <a:latin typeface="Ubuntu Medium" panose="020B050403060203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>
                <a:solidFill>
                  <a:schemeClr val="tx1"/>
                </a:solidFill>
                <a:latin typeface="Ubuntu Medium" panose="020B0504030602030204" pitchFamily="34" charset="0"/>
              </a:rPr>
              <a:t>S-30123293 nivel 14</a:t>
            </a:r>
          </a:p>
        </p:txBody>
      </p:sp>
      <p:sp>
        <p:nvSpPr>
          <p:cNvPr id="91" name="Rectángulo 90"/>
          <p:cNvSpPr/>
          <p:nvPr/>
        </p:nvSpPr>
        <p:spPr>
          <a:xfrm>
            <a:off x="165027" y="2479249"/>
            <a:ext cx="2040845" cy="930422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050" b="1" spc="-15" dirty="0">
                <a:solidFill>
                  <a:schemeClr val="tx1"/>
                </a:solidFill>
                <a:cs typeface="Calibri"/>
              </a:rPr>
              <a:t>AUXILIAR DE </a:t>
            </a:r>
            <a:r>
              <a:rPr lang="es-MX" sz="1050" b="1" spc="-15" dirty="0" smtClean="0">
                <a:solidFill>
                  <a:schemeClr val="tx1"/>
                </a:solidFill>
                <a:cs typeface="Calibri"/>
              </a:rPr>
              <a:t>EMPRENDIMIENTO</a:t>
            </a:r>
            <a:endParaRPr lang="es-MX" sz="1050" b="1" spc="-15" dirty="0">
              <a:solidFill>
                <a:schemeClr val="tx1"/>
              </a:solidFill>
              <a:cs typeface="Calibri"/>
            </a:endParaRP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050" spc="-15" dirty="0">
                <a:solidFill>
                  <a:schemeClr val="tx1"/>
                </a:solidFill>
                <a:cs typeface="Calibri"/>
              </a:rPr>
              <a:t>Juana Judith Salazar Reyes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050" spc="-15" dirty="0">
                <a:solidFill>
                  <a:schemeClr val="tx1"/>
                </a:solidFill>
                <a:cs typeface="Calibri"/>
              </a:rPr>
              <a:t>S-30123295 nivel 05</a:t>
            </a:r>
          </a:p>
          <a:p>
            <a:pPr algn="ctr"/>
            <a:r>
              <a:rPr lang="es-MX" sz="1000" dirty="0">
                <a:solidFill>
                  <a:schemeClr val="tx1"/>
                </a:solidFill>
              </a:rPr>
              <a:t> </a:t>
            </a:r>
            <a:endParaRPr lang="es-MX" sz="800" spc="-15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30" name="Rectángulo 29"/>
          <p:cNvSpPr/>
          <p:nvPr/>
        </p:nvSpPr>
        <p:spPr>
          <a:xfrm>
            <a:off x="4370863" y="2048224"/>
            <a:ext cx="2401268" cy="883848"/>
          </a:xfrm>
          <a:prstGeom prst="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50" dirty="0">
                <a:solidFill>
                  <a:schemeClr val="tx1"/>
                </a:solidFill>
                <a:latin typeface="Ubuntu Medium" panose="020B0504030602030204" pitchFamily="34" charset="0"/>
              </a:rPr>
              <a:t>DIRECTOR/A DE INNOVACIÓN Y EMPRENDIMIENTO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50" dirty="0">
                <a:solidFill>
                  <a:schemeClr val="tx1"/>
                </a:solidFill>
                <a:latin typeface="Ubuntu Medium" panose="020B0504030602030204" pitchFamily="34" charset="0"/>
              </a:rPr>
              <a:t>Ana Luisa Loza Ramírez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50" dirty="0">
                <a:solidFill>
                  <a:schemeClr val="tx1"/>
                </a:solidFill>
                <a:latin typeface="Ubuntu Medium" panose="020B0504030602030204" pitchFamily="34" charset="0"/>
              </a:rPr>
              <a:t>S-30123193 nivel 12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220809" y="3560742"/>
            <a:ext cx="1985063" cy="976897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900" b="1" spc="-15" dirty="0">
                <a:solidFill>
                  <a:schemeClr val="tx1"/>
                </a:solidFill>
                <a:cs typeface="Calibri"/>
              </a:rPr>
              <a:t>ESPECIALISTA DE EVENTOS DE EMPRENDIMIENTO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n-US" sz="900" spc="-15" dirty="0" err="1">
                <a:solidFill>
                  <a:schemeClr val="tx1"/>
                </a:solidFill>
                <a:cs typeface="Calibri"/>
              </a:rPr>
              <a:t>María</a:t>
            </a:r>
            <a:r>
              <a:rPr lang="en-US" sz="900" spc="-15" dirty="0">
                <a:solidFill>
                  <a:schemeClr val="tx1"/>
                </a:solidFill>
                <a:cs typeface="Calibri"/>
              </a:rPr>
              <a:t> Esther González Garcia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900" spc="-15" dirty="0">
                <a:solidFill>
                  <a:schemeClr val="tx1"/>
                </a:solidFill>
                <a:cs typeface="Calibri"/>
              </a:rPr>
              <a:t>S-30123194 nivel 07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3091991" y="5669729"/>
            <a:ext cx="2542382" cy="758546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spc="-15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s-MX" sz="1100" b="1" spc="-15" dirty="0">
                <a:solidFill>
                  <a:schemeClr val="tx1"/>
                </a:solidFill>
                <a:cs typeface="Calibri"/>
              </a:rPr>
              <a:t>ASISTENTE/A ADMINISTRATIVO/A VALLE DE MENTEFACTURA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100" spc="-15" dirty="0">
                <a:solidFill>
                  <a:schemeClr val="tx1"/>
                </a:solidFill>
                <a:cs typeface="Calibri"/>
              </a:rPr>
              <a:t>Vacante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100" spc="-15" dirty="0">
                <a:solidFill>
                  <a:schemeClr val="tx1"/>
                </a:solidFill>
                <a:cs typeface="Calibri"/>
              </a:rPr>
              <a:t>S-30128824 NIVEL 04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endParaRPr lang="es-MX" sz="1400" spc="-15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8039159" y="663226"/>
            <a:ext cx="3154516" cy="989793"/>
          </a:xfrm>
          <a:prstGeom prst="rect">
            <a:avLst/>
          </a:prstGeom>
          <a:noFill/>
          <a:ln w="38100" cmpd="sng">
            <a:solidFill>
              <a:schemeClr val="accent6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050" b="1" spc="-15" dirty="0">
                <a:solidFill>
                  <a:schemeClr val="tx1"/>
                </a:solidFill>
                <a:cs typeface="Calibri"/>
              </a:rPr>
              <a:t>ESPECIALISTA DE REGISTRO DE PATENTES, MARCAS Y PROPIEDAD INTELECTUAL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ES" sz="1050" spc="-15" dirty="0">
                <a:solidFill>
                  <a:schemeClr val="tx1"/>
                </a:solidFill>
                <a:cs typeface="Calibri"/>
              </a:rPr>
              <a:t>Lucia Quiroz Muñoz</a:t>
            </a:r>
            <a:endParaRPr lang="es-MX" sz="1050" spc="-15" dirty="0">
              <a:solidFill>
                <a:schemeClr val="tx1"/>
              </a:solidFill>
              <a:cs typeface="Calibri"/>
            </a:endParaRP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050" spc="-15" dirty="0">
                <a:solidFill>
                  <a:schemeClr val="tx1"/>
                </a:solidFill>
                <a:cs typeface="Calibri"/>
              </a:rPr>
              <a:t>Honorarios Nivel 7 S-30130364 </a:t>
            </a:r>
          </a:p>
        </p:txBody>
      </p:sp>
      <p:sp>
        <p:nvSpPr>
          <p:cNvPr id="26" name="Rectángulo 25"/>
          <p:cNvSpPr/>
          <p:nvPr/>
        </p:nvSpPr>
        <p:spPr>
          <a:xfrm>
            <a:off x="317505" y="687102"/>
            <a:ext cx="2311578" cy="902590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algn="ctr">
              <a:lnSpc>
                <a:spcPts val="1080"/>
              </a:lnSpc>
              <a:spcBef>
                <a:spcPts val="229"/>
              </a:spcBef>
            </a:pPr>
            <a:r>
              <a:rPr lang="es-MX" sz="1100" b="1" spc="-10" dirty="0">
                <a:solidFill>
                  <a:schemeClr val="tx1"/>
                </a:solidFill>
                <a:cs typeface="Calibri"/>
              </a:rPr>
              <a:t>JEFE/A </a:t>
            </a:r>
            <a:r>
              <a:rPr lang="es-MX" sz="1100" b="1" spc="-5" dirty="0">
                <a:solidFill>
                  <a:schemeClr val="tx1"/>
                </a:solidFill>
                <a:cs typeface="Calibri"/>
              </a:rPr>
              <a:t>DE </a:t>
            </a:r>
            <a:r>
              <a:rPr lang="es-MX" sz="1100" b="1" spc="-10" dirty="0">
                <a:solidFill>
                  <a:schemeClr val="tx1"/>
                </a:solidFill>
                <a:cs typeface="Calibri"/>
              </a:rPr>
              <a:t>SEGUIMIENTO </a:t>
            </a:r>
            <a:r>
              <a:rPr lang="es-MX" sz="1100" b="1" spc="-21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b="1" spc="-5" dirty="0">
                <a:solidFill>
                  <a:schemeClr val="tx1"/>
                </a:solidFill>
                <a:cs typeface="Calibri"/>
              </a:rPr>
              <a:t>TÉCNICO</a:t>
            </a:r>
            <a:r>
              <a:rPr lang="es-MX" sz="1100" b="1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b="1" spc="-5" dirty="0">
                <a:solidFill>
                  <a:schemeClr val="tx1"/>
                </a:solidFill>
                <a:cs typeface="Calibri"/>
              </a:rPr>
              <a:t>DE</a:t>
            </a:r>
            <a:r>
              <a:rPr lang="es-MX" sz="1100" b="1" spc="-3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b="1" spc="-10" dirty="0">
                <a:solidFill>
                  <a:schemeClr val="tx1"/>
                </a:solidFill>
                <a:cs typeface="Calibri"/>
              </a:rPr>
              <a:t>PROYECTOS</a:t>
            </a:r>
            <a:endParaRPr lang="es-MX" sz="1100" dirty="0">
              <a:solidFill>
                <a:schemeClr val="tx1"/>
              </a:solidFill>
              <a:cs typeface="Calibri"/>
            </a:endParaRPr>
          </a:p>
          <a:p>
            <a:pPr marL="102235" marR="95885" algn="ctr">
              <a:lnSpc>
                <a:spcPts val="1500"/>
              </a:lnSpc>
              <a:spcBef>
                <a:spcPts val="85"/>
              </a:spcBef>
            </a:pPr>
            <a:r>
              <a:rPr lang="es-MX" sz="1100" spc="-5" dirty="0">
                <a:solidFill>
                  <a:schemeClr val="tx1"/>
                </a:solidFill>
                <a:cs typeface="Calibri"/>
              </a:rPr>
              <a:t>Gema Catalina González Castillo </a:t>
            </a:r>
          </a:p>
          <a:p>
            <a:pPr marL="102235" marR="95885" algn="ctr">
              <a:lnSpc>
                <a:spcPts val="1500"/>
              </a:lnSpc>
              <a:spcBef>
                <a:spcPts val="85"/>
              </a:spcBef>
            </a:pPr>
            <a:r>
              <a:rPr lang="es-MX" sz="1100" spc="-21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spc="-5" dirty="0">
                <a:solidFill>
                  <a:schemeClr val="tx1"/>
                </a:solidFill>
                <a:cs typeface="Calibri"/>
              </a:rPr>
              <a:t>S-30123288</a:t>
            </a:r>
            <a:r>
              <a:rPr lang="es-MX" sz="1100" spc="4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spc="-5" dirty="0">
                <a:solidFill>
                  <a:schemeClr val="tx1"/>
                </a:solidFill>
                <a:cs typeface="Calibri"/>
              </a:rPr>
              <a:t>nivel</a:t>
            </a:r>
            <a:r>
              <a:rPr lang="es-MX" sz="1100" spc="-1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spc="-5" dirty="0">
                <a:solidFill>
                  <a:schemeClr val="tx1"/>
                </a:solidFill>
                <a:cs typeface="Calibri"/>
              </a:rPr>
              <a:t>08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5767440" y="3738230"/>
            <a:ext cx="2254772" cy="848012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es-MX" sz="1050" b="1" spc="-10" dirty="0">
                <a:solidFill>
                  <a:schemeClr val="tx1"/>
                </a:solidFill>
                <a:cs typeface="Calibri"/>
              </a:rPr>
              <a:t>ESPECIALISTA DE GIMNASIOS DE INNOVACION Y EMPRENDIMIENTO</a:t>
            </a: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es-MX" sz="1050" spc="-5" dirty="0">
                <a:solidFill>
                  <a:schemeClr val="tx1"/>
                </a:solidFill>
                <a:cs typeface="Calibri"/>
              </a:rPr>
              <a:t>Ivette </a:t>
            </a:r>
            <a:r>
              <a:rPr lang="es-MX" sz="1050" spc="-5" dirty="0" err="1">
                <a:solidFill>
                  <a:schemeClr val="tx1"/>
                </a:solidFill>
                <a:cs typeface="Calibri"/>
              </a:rPr>
              <a:t>Geovana</a:t>
            </a:r>
            <a:r>
              <a:rPr lang="es-MX" sz="105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050" spc="-5" dirty="0" err="1">
                <a:solidFill>
                  <a:schemeClr val="tx1"/>
                </a:solidFill>
                <a:cs typeface="Calibri"/>
              </a:rPr>
              <a:t>Rodriguez</a:t>
            </a:r>
            <a:r>
              <a:rPr lang="es-MX" sz="1050" spc="-5" dirty="0">
                <a:solidFill>
                  <a:schemeClr val="tx1"/>
                </a:solidFill>
                <a:cs typeface="Calibri"/>
              </a:rPr>
              <a:t> Barrón.</a:t>
            </a:r>
            <a:endParaRPr lang="es-MX" sz="1050" dirty="0">
              <a:solidFill>
                <a:schemeClr val="tx1"/>
              </a:solidFill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lang="es-MX" sz="1050" spc="-5" dirty="0">
                <a:solidFill>
                  <a:schemeClr val="tx1"/>
                </a:solidFill>
                <a:cs typeface="Calibri"/>
              </a:rPr>
              <a:t>S-30123198</a:t>
            </a:r>
            <a:r>
              <a:rPr lang="es-MX" sz="1050" spc="3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050" spc="-5" dirty="0">
                <a:solidFill>
                  <a:schemeClr val="tx1"/>
                </a:solidFill>
                <a:cs typeface="Calibri"/>
              </a:rPr>
              <a:t>nivel</a:t>
            </a:r>
            <a:r>
              <a:rPr lang="es-MX" sz="1050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050" spc="-5" dirty="0">
                <a:solidFill>
                  <a:schemeClr val="tx1"/>
                </a:solidFill>
                <a:cs typeface="Calibri"/>
              </a:rPr>
              <a:t>06</a:t>
            </a:r>
          </a:p>
        </p:txBody>
      </p:sp>
      <p:cxnSp>
        <p:nvCxnSpPr>
          <p:cNvPr id="128" name="Conector angular 127"/>
          <p:cNvCxnSpPr>
            <a:stCxn id="83" idx="1"/>
            <a:endCxn id="26" idx="3"/>
          </p:cNvCxnSpPr>
          <p:nvPr/>
        </p:nvCxnSpPr>
        <p:spPr>
          <a:xfrm rot="10800000">
            <a:off x="2629084" y="1138397"/>
            <a:ext cx="1000237" cy="1972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ector angular 131"/>
          <p:cNvCxnSpPr>
            <a:stCxn id="83" idx="3"/>
            <a:endCxn id="32" idx="1"/>
          </p:cNvCxnSpPr>
          <p:nvPr/>
        </p:nvCxnSpPr>
        <p:spPr>
          <a:xfrm flipV="1">
            <a:off x="7514996" y="1158123"/>
            <a:ext cx="524163" cy="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ángulo 42"/>
          <p:cNvSpPr/>
          <p:nvPr/>
        </p:nvSpPr>
        <p:spPr>
          <a:xfrm>
            <a:off x="199373" y="4688710"/>
            <a:ext cx="2006499" cy="1024670"/>
          </a:xfrm>
          <a:prstGeom prst="rect">
            <a:avLst/>
          </a:prstGeom>
          <a:noFill/>
          <a:ln w="38100" cmpd="sng">
            <a:solidFill>
              <a:schemeClr val="accent6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800" b="1" spc="-15" dirty="0">
                <a:solidFill>
                  <a:schemeClr val="tx1"/>
                </a:solidFill>
                <a:cs typeface="Calibri"/>
              </a:rPr>
              <a:t>ESPECIALISTA </a:t>
            </a:r>
            <a:r>
              <a:rPr lang="es-MX" sz="800" b="1" spc="-15" dirty="0" smtClean="0">
                <a:solidFill>
                  <a:schemeClr val="tx1"/>
                </a:solidFill>
                <a:cs typeface="Calibri"/>
              </a:rPr>
              <a:t> DE PROYECTOS</a:t>
            </a:r>
            <a:endParaRPr lang="es-MX" sz="800" b="1" spc="-15" dirty="0">
              <a:solidFill>
                <a:schemeClr val="tx1"/>
              </a:solidFill>
              <a:cs typeface="Calibri"/>
            </a:endParaRP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000" spc="-15" dirty="0">
                <a:solidFill>
                  <a:schemeClr val="tx1"/>
                </a:solidFill>
                <a:cs typeface="Calibri"/>
              </a:rPr>
              <a:t>Ana Cristina Rojas Méndez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900" spc="-15" dirty="0">
                <a:solidFill>
                  <a:schemeClr val="tx1"/>
                </a:solidFill>
                <a:cs typeface="Calibri"/>
              </a:rPr>
              <a:t>S-30130363  H  Nivel 7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3091992" y="3735340"/>
            <a:ext cx="2483948" cy="836766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00"/>
              </a:spcBef>
            </a:pPr>
            <a:r>
              <a:rPr lang="es-ES" sz="1050" b="1" spc="-10" dirty="0">
                <a:solidFill>
                  <a:schemeClr val="tx1"/>
                </a:solidFill>
                <a:cs typeface="Calibri"/>
              </a:rPr>
              <a:t>ESPECIALISTA DE ANALISIS DE ENTREVISTA Y DINAMICA </a:t>
            </a:r>
            <a:r>
              <a:rPr lang="es-ES" sz="1050" b="1" spc="-10" dirty="0" smtClean="0">
                <a:solidFill>
                  <a:schemeClr val="tx1"/>
                </a:solidFill>
                <a:cs typeface="Calibri"/>
              </a:rPr>
              <a:t>CONDUCTUAL</a:t>
            </a:r>
          </a:p>
          <a:p>
            <a:pPr algn="ctr">
              <a:spcBef>
                <a:spcPts val="400"/>
              </a:spcBef>
            </a:pPr>
            <a:r>
              <a:rPr lang="es-MX" sz="1050" spc="-10" dirty="0" smtClean="0">
                <a:solidFill>
                  <a:schemeClr val="tx1"/>
                </a:solidFill>
                <a:cs typeface="Calibri"/>
              </a:rPr>
              <a:t>Gabriela </a:t>
            </a:r>
            <a:r>
              <a:rPr lang="es-MX" sz="1050" spc="-10" dirty="0" err="1">
                <a:solidFill>
                  <a:schemeClr val="tx1"/>
                </a:solidFill>
                <a:cs typeface="Calibri"/>
              </a:rPr>
              <a:t>Sarahí</a:t>
            </a:r>
            <a:r>
              <a:rPr lang="es-MX" sz="1050" spc="-10" dirty="0">
                <a:solidFill>
                  <a:schemeClr val="tx1"/>
                </a:solidFill>
                <a:cs typeface="Calibri"/>
              </a:rPr>
              <a:t> Salas </a:t>
            </a:r>
            <a:r>
              <a:rPr lang="es-MX" sz="1050" spc="-10" dirty="0" err="1">
                <a:solidFill>
                  <a:schemeClr val="tx1"/>
                </a:solidFill>
                <a:cs typeface="Calibri"/>
              </a:rPr>
              <a:t>Salas</a:t>
            </a:r>
            <a:endParaRPr lang="es-MX" sz="1050" spc="-10" dirty="0">
              <a:solidFill>
                <a:schemeClr val="tx1"/>
              </a:solidFill>
              <a:cs typeface="Calibri"/>
            </a:endParaRPr>
          </a:p>
          <a:p>
            <a:pPr algn="ctr">
              <a:spcBef>
                <a:spcPts val="400"/>
              </a:spcBef>
            </a:pPr>
            <a:r>
              <a:rPr lang="es-MX" sz="1050" spc="-10" dirty="0">
                <a:solidFill>
                  <a:schemeClr val="tx1"/>
                </a:solidFill>
                <a:cs typeface="Calibri"/>
              </a:rPr>
              <a:t>S-30123267 nivel 06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211382" y="5823247"/>
            <a:ext cx="1994490" cy="916918"/>
          </a:xfrm>
          <a:prstGeom prst="rect">
            <a:avLst/>
          </a:prstGeom>
          <a:noFill/>
          <a:ln w="38100" cmpd="sng">
            <a:solidFill>
              <a:schemeClr val="accent6">
                <a:lumMod val="5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25"/>
              </a:spcBef>
            </a:pPr>
            <a:r>
              <a:rPr lang="pt-BR" sz="1000" b="1" dirty="0">
                <a:solidFill>
                  <a:schemeClr val="tx1"/>
                </a:solidFill>
                <a:cs typeface="Calibri"/>
              </a:rPr>
              <a:t>AUXILIAR TÉCNICO/A  </a:t>
            </a:r>
          </a:p>
          <a:p>
            <a:pPr algn="ctr">
              <a:spcBef>
                <a:spcPts val="425"/>
              </a:spcBef>
            </a:pPr>
            <a:r>
              <a:rPr lang="pt-BR" sz="1000" spc="-5" dirty="0">
                <a:solidFill>
                  <a:schemeClr val="tx1"/>
                </a:solidFill>
                <a:cs typeface="Calibri"/>
              </a:rPr>
              <a:t>Martin de Jesus García Estrada</a:t>
            </a:r>
          </a:p>
          <a:p>
            <a:pPr algn="ctr">
              <a:spcBef>
                <a:spcPts val="425"/>
              </a:spcBef>
            </a:pPr>
            <a:r>
              <a:rPr lang="pt-BR" sz="1000" spc="-5" dirty="0">
                <a:solidFill>
                  <a:schemeClr val="tx1"/>
                </a:solidFill>
                <a:cs typeface="Calibri"/>
              </a:rPr>
              <a:t>Nível 6</a:t>
            </a:r>
          </a:p>
          <a:p>
            <a:pPr algn="ctr">
              <a:spcBef>
                <a:spcPts val="425"/>
              </a:spcBef>
            </a:pPr>
            <a:r>
              <a:rPr lang="pt-BR" sz="1000" spc="-5" dirty="0">
                <a:solidFill>
                  <a:schemeClr val="tx1"/>
                </a:solidFill>
                <a:cs typeface="Calibri"/>
              </a:rPr>
              <a:t>S-30123348</a:t>
            </a:r>
          </a:p>
        </p:txBody>
      </p:sp>
      <p:sp>
        <p:nvSpPr>
          <p:cNvPr id="55" name="Rectángulo 54"/>
          <p:cNvSpPr/>
          <p:nvPr/>
        </p:nvSpPr>
        <p:spPr>
          <a:xfrm>
            <a:off x="9506907" y="2020238"/>
            <a:ext cx="2498651" cy="903309"/>
          </a:xfrm>
          <a:prstGeom prst="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dirty="0">
                <a:solidFill>
                  <a:schemeClr val="tx1"/>
                </a:solidFill>
                <a:latin typeface="Ubuntu Medium" panose="020B0504030602030204" pitchFamily="34" charset="0"/>
              </a:rPr>
              <a:t>DIRECTOR/A DE CIENCIA Y TECNOLOGÍA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dirty="0">
                <a:solidFill>
                  <a:schemeClr val="tx1"/>
                </a:solidFill>
                <a:latin typeface="Ubuntu Medium" panose="020B0504030602030204" pitchFamily="34" charset="0"/>
              </a:rPr>
              <a:t>Gabriel Santos Navarro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dirty="0">
                <a:solidFill>
                  <a:schemeClr val="tx1"/>
                </a:solidFill>
                <a:latin typeface="Ubuntu Medium" panose="020B0504030602030204" pitchFamily="34" charset="0"/>
              </a:rPr>
              <a:t>S-30123292 nivel 12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9506908" y="3344182"/>
            <a:ext cx="2498651" cy="930266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algn="ctr">
              <a:lnSpc>
                <a:spcPts val="1080"/>
              </a:lnSpc>
              <a:spcBef>
                <a:spcPts val="229"/>
              </a:spcBef>
            </a:pPr>
            <a:r>
              <a:rPr lang="es-MX" sz="900" b="1" spc="-10" dirty="0">
                <a:solidFill>
                  <a:schemeClr val="tx1"/>
                </a:solidFill>
                <a:cs typeface="Calibri"/>
              </a:rPr>
              <a:t>JEFE/A</a:t>
            </a:r>
            <a:r>
              <a:rPr lang="es-MX" sz="900" b="1" spc="-5" dirty="0">
                <a:solidFill>
                  <a:schemeClr val="tx1"/>
                </a:solidFill>
                <a:cs typeface="Calibri"/>
              </a:rPr>
              <a:t> DE</a:t>
            </a:r>
            <a:r>
              <a:rPr lang="es-MX" sz="900" b="1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10" dirty="0">
                <a:solidFill>
                  <a:schemeClr val="tx1"/>
                </a:solidFill>
                <a:cs typeface="Calibri"/>
              </a:rPr>
              <a:t>GESTIÓN</a:t>
            </a:r>
            <a:r>
              <a:rPr lang="es-MX" sz="900" b="1" spc="3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5" dirty="0">
                <a:solidFill>
                  <a:schemeClr val="tx1"/>
                </a:solidFill>
                <a:cs typeface="Calibri"/>
              </a:rPr>
              <a:t>DE </a:t>
            </a:r>
            <a:r>
              <a:rPr lang="es-MX" sz="900" b="1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10" dirty="0">
                <a:solidFill>
                  <a:schemeClr val="tx1"/>
                </a:solidFill>
                <a:cs typeface="Calibri"/>
              </a:rPr>
              <a:t>PROGRAMAS</a:t>
            </a:r>
            <a:r>
              <a:rPr lang="es-MX" sz="900" b="1" spc="-1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5" dirty="0">
                <a:solidFill>
                  <a:schemeClr val="tx1"/>
                </a:solidFill>
                <a:cs typeface="Calibri"/>
              </a:rPr>
              <a:t>Y</a:t>
            </a:r>
            <a:r>
              <a:rPr lang="es-MX" sz="900" b="1" spc="-1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5" dirty="0">
                <a:solidFill>
                  <a:schemeClr val="tx1"/>
                </a:solidFill>
                <a:cs typeface="Calibri"/>
              </a:rPr>
              <a:t>FONDOS</a:t>
            </a:r>
            <a:endParaRPr lang="es-MX" sz="900" dirty="0">
              <a:solidFill>
                <a:schemeClr val="tx1"/>
              </a:solidFill>
              <a:cs typeface="Calibri"/>
            </a:endParaRPr>
          </a:p>
          <a:p>
            <a:pPr marL="97790" marR="89535" algn="ctr">
              <a:lnSpc>
                <a:spcPts val="1500"/>
              </a:lnSpc>
              <a:spcBef>
                <a:spcPts val="85"/>
              </a:spcBef>
            </a:pPr>
            <a:r>
              <a:rPr lang="es-MX" sz="1050" spc="-5" dirty="0">
                <a:solidFill>
                  <a:schemeClr val="tx1"/>
                </a:solidFill>
                <a:cs typeface="Calibri"/>
              </a:rPr>
              <a:t>Juan</a:t>
            </a:r>
            <a:r>
              <a:rPr lang="es-MX" sz="1050" spc="-3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050" spc="-5" dirty="0">
                <a:solidFill>
                  <a:schemeClr val="tx1"/>
                </a:solidFill>
                <a:cs typeface="Calibri"/>
              </a:rPr>
              <a:t>Carrizales</a:t>
            </a:r>
            <a:r>
              <a:rPr lang="es-MX" sz="1050" spc="-2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050" spc="-5" dirty="0">
                <a:solidFill>
                  <a:schemeClr val="tx1"/>
                </a:solidFill>
                <a:cs typeface="Calibri"/>
              </a:rPr>
              <a:t>Durán </a:t>
            </a:r>
          </a:p>
          <a:p>
            <a:pPr marL="97790" marR="89535" algn="ctr">
              <a:lnSpc>
                <a:spcPts val="1500"/>
              </a:lnSpc>
              <a:spcBef>
                <a:spcPts val="85"/>
              </a:spcBef>
            </a:pPr>
            <a:r>
              <a:rPr lang="es-MX" sz="1050" spc="-21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050" spc="-5" dirty="0">
                <a:solidFill>
                  <a:schemeClr val="tx1"/>
                </a:solidFill>
                <a:cs typeface="Calibri"/>
              </a:rPr>
              <a:t>S-30123287</a:t>
            </a:r>
            <a:r>
              <a:rPr lang="es-MX" sz="1050" spc="4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050" spc="-5" dirty="0">
                <a:solidFill>
                  <a:schemeClr val="tx1"/>
                </a:solidFill>
                <a:cs typeface="Calibri"/>
              </a:rPr>
              <a:t>nivel</a:t>
            </a:r>
            <a:r>
              <a:rPr lang="es-MX" sz="1050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050" spc="-5" dirty="0">
                <a:solidFill>
                  <a:schemeClr val="tx1"/>
                </a:solidFill>
                <a:cs typeface="Calibri"/>
              </a:rPr>
              <a:t>09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9506908" y="4433712"/>
            <a:ext cx="2498651" cy="934359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es-MX" sz="1100" b="1" spc="-10" dirty="0">
                <a:solidFill>
                  <a:schemeClr val="tx1"/>
                </a:solidFill>
                <a:cs typeface="Calibri"/>
              </a:rPr>
              <a:t>JEFE/A</a:t>
            </a:r>
            <a:r>
              <a:rPr lang="es-MX" sz="1100" b="1" spc="-1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b="1" spc="-5" dirty="0">
                <a:solidFill>
                  <a:schemeClr val="tx1"/>
                </a:solidFill>
                <a:cs typeface="Calibri"/>
              </a:rPr>
              <a:t>DE</a:t>
            </a:r>
            <a:r>
              <a:rPr lang="es-MX" sz="1100" b="1" spc="-2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b="1" spc="-10" dirty="0">
                <a:solidFill>
                  <a:schemeClr val="tx1"/>
                </a:solidFill>
                <a:cs typeface="Calibri"/>
              </a:rPr>
              <a:t>DEPARTAMENTO</a:t>
            </a:r>
            <a:endParaRPr lang="es-MX" sz="1100" dirty="0">
              <a:solidFill>
                <a:schemeClr val="tx1"/>
              </a:solidFill>
              <a:cs typeface="Calibri"/>
            </a:endParaRPr>
          </a:p>
          <a:p>
            <a:pPr marL="175260" marR="169545" algn="ctr">
              <a:lnSpc>
                <a:spcPct val="125000"/>
              </a:lnSpc>
            </a:pPr>
            <a:r>
              <a:rPr lang="es-MX" sz="1100" spc="-5" dirty="0">
                <a:solidFill>
                  <a:schemeClr val="tx1"/>
                </a:solidFill>
                <a:cs typeface="Calibri"/>
              </a:rPr>
              <a:t>Javier</a:t>
            </a:r>
            <a:r>
              <a:rPr lang="es-MX" sz="1100" spc="-10" dirty="0">
                <a:solidFill>
                  <a:schemeClr val="tx1"/>
                </a:solidFill>
                <a:cs typeface="Calibri"/>
              </a:rPr>
              <a:t> Gómez</a:t>
            </a:r>
            <a:r>
              <a:rPr lang="es-MX" sz="1100" spc="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spc="-10" dirty="0">
                <a:solidFill>
                  <a:schemeClr val="tx1"/>
                </a:solidFill>
                <a:cs typeface="Calibri"/>
              </a:rPr>
              <a:t>Fregoso </a:t>
            </a:r>
            <a:r>
              <a:rPr lang="es-MX" sz="1100" spc="-215" dirty="0">
                <a:solidFill>
                  <a:schemeClr val="tx1"/>
                </a:solidFill>
                <a:cs typeface="Calibri"/>
              </a:rPr>
              <a:t> </a:t>
            </a:r>
          </a:p>
          <a:p>
            <a:pPr marL="175260" marR="169545" algn="ctr">
              <a:lnSpc>
                <a:spcPct val="125000"/>
              </a:lnSpc>
            </a:pPr>
            <a:r>
              <a:rPr lang="es-MX" sz="1100" spc="-5" dirty="0">
                <a:solidFill>
                  <a:schemeClr val="tx1"/>
                </a:solidFill>
                <a:cs typeface="Calibri"/>
              </a:rPr>
              <a:t>S-30123290</a:t>
            </a:r>
            <a:r>
              <a:rPr lang="es-MX" sz="1100" spc="4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spc="-5" dirty="0">
                <a:solidFill>
                  <a:schemeClr val="tx1"/>
                </a:solidFill>
                <a:cs typeface="Calibri"/>
              </a:rPr>
              <a:t>nivel</a:t>
            </a:r>
            <a:r>
              <a:rPr lang="es-MX" sz="1100" spc="-1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spc="-5" dirty="0">
                <a:solidFill>
                  <a:schemeClr val="tx1"/>
                </a:solidFill>
                <a:cs typeface="Calibri"/>
              </a:rPr>
              <a:t>09</a:t>
            </a:r>
          </a:p>
        </p:txBody>
      </p:sp>
      <p:sp>
        <p:nvSpPr>
          <p:cNvPr id="85" name="Rectángulo 84"/>
          <p:cNvSpPr/>
          <p:nvPr/>
        </p:nvSpPr>
        <p:spPr>
          <a:xfrm>
            <a:off x="6894518" y="2010810"/>
            <a:ext cx="2321874" cy="921262"/>
          </a:xfrm>
          <a:prstGeom prst="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DIRECTOR/A DE IMPULSO AL  ECOSISTEMA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Alfredo Juárez Robles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S-30123202 nivel 12</a:t>
            </a:r>
          </a:p>
        </p:txBody>
      </p:sp>
      <p:cxnSp>
        <p:nvCxnSpPr>
          <p:cNvPr id="79" name="Conector angular 78"/>
          <p:cNvCxnSpPr>
            <a:stCxn id="83" idx="2"/>
            <a:endCxn id="30" idx="0"/>
          </p:cNvCxnSpPr>
          <p:nvPr/>
        </p:nvCxnSpPr>
        <p:spPr>
          <a:xfrm rot="5400000">
            <a:off x="5432014" y="1908080"/>
            <a:ext cx="279628" cy="66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angular 87"/>
          <p:cNvCxnSpPr>
            <a:stCxn id="55" idx="2"/>
            <a:endCxn id="56" idx="0"/>
          </p:cNvCxnSpPr>
          <p:nvPr/>
        </p:nvCxnSpPr>
        <p:spPr>
          <a:xfrm rot="16200000" flipH="1">
            <a:off x="10545916" y="3133863"/>
            <a:ext cx="420635" cy="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angular 93"/>
          <p:cNvCxnSpPr>
            <a:stCxn id="56" idx="2"/>
          </p:cNvCxnSpPr>
          <p:nvPr/>
        </p:nvCxnSpPr>
        <p:spPr>
          <a:xfrm rot="5400000">
            <a:off x="10672915" y="4357767"/>
            <a:ext cx="166639" cy="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angular 104"/>
          <p:cNvCxnSpPr>
            <a:stCxn id="30" idx="2"/>
            <a:endCxn id="45" idx="0"/>
          </p:cNvCxnSpPr>
          <p:nvPr/>
        </p:nvCxnSpPr>
        <p:spPr>
          <a:xfrm rot="5400000">
            <a:off x="4551098" y="2714941"/>
            <a:ext cx="803268" cy="123753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angular 5"/>
          <p:cNvCxnSpPr>
            <a:stCxn id="83" idx="2"/>
            <a:endCxn id="91" idx="0"/>
          </p:cNvCxnSpPr>
          <p:nvPr/>
        </p:nvCxnSpPr>
        <p:spPr>
          <a:xfrm rot="5400000">
            <a:off x="3023478" y="-69432"/>
            <a:ext cx="710653" cy="4386708"/>
          </a:xfrm>
          <a:prstGeom prst="bentConnector3">
            <a:avLst>
              <a:gd name="adj1" fmla="val 1418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ángulo 40"/>
          <p:cNvSpPr/>
          <p:nvPr/>
        </p:nvSpPr>
        <p:spPr>
          <a:xfrm>
            <a:off x="3091991" y="4738187"/>
            <a:ext cx="2542381" cy="800088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050" b="1" spc="-15" dirty="0">
                <a:solidFill>
                  <a:schemeClr val="tx1"/>
                </a:solidFill>
                <a:cs typeface="Calibri"/>
              </a:rPr>
              <a:t>ASISTENTE/A ADMINISTRATIVO/A  DE COMPETITIVIDAD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050" spc="-5" dirty="0">
                <a:solidFill>
                  <a:schemeClr val="tx1"/>
                </a:solidFill>
                <a:cs typeface="Calibri"/>
              </a:rPr>
              <a:t>Israel Alejandro Carrillo Magdaleno S-30128799 nivel 04</a:t>
            </a:r>
          </a:p>
        </p:txBody>
      </p:sp>
      <p:sp>
        <p:nvSpPr>
          <p:cNvPr id="48" name="Rectángulo 47"/>
          <p:cNvSpPr/>
          <p:nvPr/>
        </p:nvSpPr>
        <p:spPr>
          <a:xfrm>
            <a:off x="5812845" y="4689857"/>
            <a:ext cx="2209367" cy="848418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065" marR="5080" algn="ctr">
              <a:lnSpc>
                <a:spcPts val="1300"/>
              </a:lnSpc>
              <a:spcBef>
                <a:spcPts val="260"/>
              </a:spcBef>
            </a:pPr>
            <a:r>
              <a:rPr lang="es-MX" sz="1100" b="1" spc="-15" dirty="0">
                <a:solidFill>
                  <a:schemeClr val="tx1"/>
                </a:solidFill>
                <a:cs typeface="Calibri"/>
              </a:rPr>
              <a:t>APOYO TÉCNICO/A DE PROYECTOS</a:t>
            </a:r>
          </a:p>
          <a:p>
            <a:pPr marL="12065" marR="5080" algn="ctr">
              <a:lnSpc>
                <a:spcPts val="1300"/>
              </a:lnSpc>
              <a:spcBef>
                <a:spcPts val="260"/>
              </a:spcBef>
            </a:pPr>
            <a:r>
              <a:rPr lang="es-ES" sz="1100" spc="-15" dirty="0">
                <a:solidFill>
                  <a:schemeClr val="tx1"/>
                </a:solidFill>
                <a:cs typeface="Calibri"/>
              </a:rPr>
              <a:t>Alan David Machado Carrillo</a:t>
            </a:r>
            <a:endParaRPr lang="es-MX" sz="1100" spc="-15" dirty="0">
              <a:solidFill>
                <a:schemeClr val="tx1"/>
              </a:solidFill>
              <a:cs typeface="Calibri"/>
            </a:endParaRPr>
          </a:p>
          <a:p>
            <a:pPr marL="12065" marR="5080" algn="ctr">
              <a:lnSpc>
                <a:spcPts val="1300"/>
              </a:lnSpc>
              <a:spcBef>
                <a:spcPts val="260"/>
              </a:spcBef>
            </a:pPr>
            <a:r>
              <a:rPr lang="es-MX" sz="1100" spc="-15" dirty="0">
                <a:solidFill>
                  <a:schemeClr val="tx1"/>
                </a:solidFill>
                <a:cs typeface="Calibri"/>
              </a:rPr>
              <a:t>        S-30123199 Nivel 05</a:t>
            </a:r>
          </a:p>
        </p:txBody>
      </p:sp>
      <p:cxnSp>
        <p:nvCxnSpPr>
          <p:cNvPr id="64" name="Conector angular 63"/>
          <p:cNvCxnSpPr>
            <a:stCxn id="30" idx="2"/>
            <a:endCxn id="28" idx="0"/>
          </p:cNvCxnSpPr>
          <p:nvPr/>
        </p:nvCxnSpPr>
        <p:spPr>
          <a:xfrm rot="16200000" flipH="1">
            <a:off x="5830082" y="2673486"/>
            <a:ext cx="806158" cy="132332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angular 110"/>
          <p:cNvCxnSpPr>
            <a:stCxn id="83" idx="2"/>
            <a:endCxn id="85" idx="0"/>
          </p:cNvCxnSpPr>
          <p:nvPr/>
        </p:nvCxnSpPr>
        <p:spPr>
          <a:xfrm rot="16200000" flipH="1">
            <a:off x="6692699" y="648054"/>
            <a:ext cx="242214" cy="248329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 angular 112"/>
          <p:cNvCxnSpPr>
            <a:stCxn id="83" idx="2"/>
            <a:endCxn id="55" idx="0"/>
          </p:cNvCxnSpPr>
          <p:nvPr/>
        </p:nvCxnSpPr>
        <p:spPr>
          <a:xfrm rot="16200000" flipH="1">
            <a:off x="8038374" y="-697621"/>
            <a:ext cx="251642" cy="518407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8903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2775101" y="882502"/>
            <a:ext cx="6444205" cy="135705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General de Transformación Digital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dirty="0">
                <a:solidFill>
                  <a:srgbClr val="034C88"/>
                </a:solidFill>
                <a:latin typeface="Ubuntu Medium" panose="020B0504030602030204" pitchFamily="34" charset="0"/>
              </a:rPr>
              <a:t>N-14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dirty="0">
                <a:solidFill>
                  <a:srgbClr val="034C88"/>
                </a:solidFill>
                <a:latin typeface="Ubuntu Medium" panose="020B0504030602030204" pitchFamily="34" charset="0"/>
              </a:rPr>
              <a:t>S- </a:t>
            </a:r>
            <a:r>
              <a:rPr lang="es-ES" dirty="0" smtClean="0">
                <a:solidFill>
                  <a:srgbClr val="034C88"/>
                </a:solidFill>
                <a:latin typeface="Ubuntu Medium" panose="020B0504030602030204" pitchFamily="34" charset="0"/>
              </a:rPr>
              <a:t>30123284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dirty="0" smtClean="0">
                <a:solidFill>
                  <a:srgbClr val="034C88"/>
                </a:solidFill>
                <a:latin typeface="Ubuntu Medium" panose="020B0504030602030204" pitchFamily="34" charset="0"/>
              </a:rPr>
              <a:t>Vacante</a:t>
            </a:r>
            <a:endParaRPr lang="es-MX" dirty="0">
              <a:solidFill>
                <a:srgbClr val="034C88"/>
              </a:solidFill>
              <a:latin typeface="Ubuntu Medium" panose="020B0504030602030204" pitchFamily="34" charset="0"/>
            </a:endParaRPr>
          </a:p>
        </p:txBody>
      </p:sp>
      <p:sp>
        <p:nvSpPr>
          <p:cNvPr id="5" name="Rectángulo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1089266" y="2925007"/>
            <a:ext cx="4649993" cy="1572565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Digitalización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dirty="0">
                <a:solidFill>
                  <a:srgbClr val="034C88"/>
                </a:solidFill>
                <a:latin typeface="Ubuntu Medium" panose="020B0504030602030204" pitchFamily="34" charset="0"/>
              </a:rPr>
              <a:t>Eduardo </a:t>
            </a:r>
            <a:r>
              <a:rPr lang="es-ES" dirty="0" err="1">
                <a:solidFill>
                  <a:srgbClr val="034C88"/>
                </a:solidFill>
                <a:latin typeface="Ubuntu Medium" panose="020B0504030602030204" pitchFamily="34" charset="0"/>
              </a:rPr>
              <a:t>Knapp</a:t>
            </a:r>
            <a:r>
              <a:rPr lang="es-ES" dirty="0">
                <a:solidFill>
                  <a:srgbClr val="034C88"/>
                </a:solidFill>
                <a:latin typeface="Ubuntu Medium" panose="020B0504030602030204" pitchFamily="34" charset="0"/>
              </a:rPr>
              <a:t> Hernández</a:t>
            </a:r>
            <a:endParaRPr lang="es-MX" dirty="0">
              <a:solidFill>
                <a:srgbClr val="034C88"/>
              </a:solidFill>
              <a:latin typeface="Ubuntu Medium" panose="020B050403060203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dirty="0">
                <a:solidFill>
                  <a:srgbClr val="034C88"/>
                </a:solidFill>
                <a:latin typeface="Ubuntu Medium" panose="020B0504030602030204" pitchFamily="34" charset="0"/>
              </a:rPr>
              <a:t>N-12 30123272</a:t>
            </a:r>
          </a:p>
        </p:txBody>
      </p:sp>
      <p:sp>
        <p:nvSpPr>
          <p:cNvPr id="6" name="Rectángulo 188">
            <a:extLst>
              <a:ext uri="{FF2B5EF4-FFF2-40B4-BE49-F238E27FC236}">
                <a16:creationId xmlns:a16="http://schemas.microsoft.com/office/drawing/2014/main" id="{AF7D30AD-3130-40C6-8BC9-7EE80B4B9A00}"/>
              </a:ext>
            </a:extLst>
          </p:cNvPr>
          <p:cNvSpPr/>
          <p:nvPr/>
        </p:nvSpPr>
        <p:spPr>
          <a:xfrm>
            <a:off x="6241171" y="2925007"/>
            <a:ext cx="4806058" cy="1572565"/>
          </a:xfrm>
          <a:prstGeom prst="round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Aplicaciones y Plataformas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José Manuel Muñoz Araiza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N-12 30123201</a:t>
            </a:r>
          </a:p>
        </p:txBody>
      </p:sp>
      <p:cxnSp>
        <p:nvCxnSpPr>
          <p:cNvPr id="10" name="Conector angular 9"/>
          <p:cNvCxnSpPr>
            <a:stCxn id="4" idx="2"/>
            <a:endCxn id="5" idx="0"/>
          </p:cNvCxnSpPr>
          <p:nvPr/>
        </p:nvCxnSpPr>
        <p:spPr>
          <a:xfrm rot="5400000">
            <a:off x="4363008" y="1290811"/>
            <a:ext cx="685452" cy="258294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angular 11"/>
          <p:cNvCxnSpPr>
            <a:stCxn id="4" idx="2"/>
            <a:endCxn id="6" idx="0"/>
          </p:cNvCxnSpPr>
          <p:nvPr/>
        </p:nvCxnSpPr>
        <p:spPr>
          <a:xfrm rot="16200000" flipH="1">
            <a:off x="6977976" y="1258783"/>
            <a:ext cx="685452" cy="264699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864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ángulo 82"/>
          <p:cNvSpPr/>
          <p:nvPr/>
        </p:nvSpPr>
        <p:spPr>
          <a:xfrm>
            <a:off x="4310686" y="419984"/>
            <a:ext cx="3334526" cy="1220942"/>
          </a:xfrm>
          <a:prstGeom prst="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General Inteligencia  y Competitividad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Rafael Omar Mojica González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N-14 30123197</a:t>
            </a:r>
          </a:p>
        </p:txBody>
      </p:sp>
      <p:sp>
        <p:nvSpPr>
          <p:cNvPr id="91" name="Rectángulo 90"/>
          <p:cNvSpPr/>
          <p:nvPr/>
        </p:nvSpPr>
        <p:spPr>
          <a:xfrm>
            <a:off x="2075526" y="4465948"/>
            <a:ext cx="1845662" cy="1472939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100" b="1" spc="-15" dirty="0">
                <a:solidFill>
                  <a:schemeClr val="tx1"/>
                </a:solidFill>
                <a:cs typeface="Calibri"/>
              </a:rPr>
              <a:t>ANALISTA DE INFORMACIÓN Y  ADMINISTRACIÓN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100" spc="-10" dirty="0">
                <a:solidFill>
                  <a:schemeClr val="tx1"/>
                </a:solidFill>
                <a:cs typeface="Calibri"/>
              </a:rPr>
              <a:t>Mariana Montserrat Mares Chávez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100" spc="-10" dirty="0">
                <a:solidFill>
                  <a:schemeClr val="tx1"/>
                </a:solidFill>
                <a:cs typeface="Calibri"/>
              </a:rPr>
              <a:t>S-30123338 nivel 05</a:t>
            </a:r>
          </a:p>
        </p:txBody>
      </p:sp>
      <p:sp>
        <p:nvSpPr>
          <p:cNvPr id="92" name="Rectángulo 91"/>
          <p:cNvSpPr/>
          <p:nvPr/>
        </p:nvSpPr>
        <p:spPr>
          <a:xfrm>
            <a:off x="2404004" y="2305687"/>
            <a:ext cx="3034364" cy="1176290"/>
          </a:xfrm>
          <a:prstGeom prst="rect">
            <a:avLst/>
          </a:prstGeom>
          <a:solidFill>
            <a:schemeClr val="bg1"/>
          </a:solidFill>
          <a:ln w="9525" cap="rnd" cmpd="sng" algn="ctr">
            <a:solidFill>
              <a:srgbClr val="0089FA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DIRECTOR/A PARA LA  COMPETITIVIDAD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err="1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Joaquin</a:t>
            </a:r>
            <a:r>
              <a:rPr lang="es-MX" sz="12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 Fernando Salazar Caudillo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  S-30123337 nivel 12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464491" y="542260"/>
            <a:ext cx="3012564" cy="984961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es-MX" sz="1200" b="1" spc="-10" dirty="0">
                <a:solidFill>
                  <a:schemeClr val="tx1"/>
                </a:solidFill>
                <a:cs typeface="Calibri"/>
              </a:rPr>
              <a:t>ASISTENTE/A</a:t>
            </a:r>
            <a:r>
              <a:rPr lang="es-MX" sz="1200" b="1" spc="3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200" b="1" spc="-10" dirty="0">
                <a:solidFill>
                  <a:schemeClr val="tx1"/>
                </a:solidFill>
                <a:cs typeface="Calibri"/>
              </a:rPr>
              <a:t>ADMINISTRATIVO/A</a:t>
            </a:r>
            <a:endParaRPr lang="es-MX" sz="1200" dirty="0">
              <a:solidFill>
                <a:schemeClr val="tx1"/>
              </a:solidFill>
              <a:cs typeface="Calibri"/>
            </a:endParaRPr>
          </a:p>
          <a:p>
            <a:pPr marL="274320" marR="268605" algn="ctr">
              <a:lnSpc>
                <a:spcPct val="125000"/>
              </a:lnSpc>
            </a:pPr>
            <a:r>
              <a:rPr lang="es-MX" sz="1200" spc="-10" dirty="0">
                <a:solidFill>
                  <a:schemeClr val="tx1"/>
                </a:solidFill>
                <a:cs typeface="Calibri"/>
              </a:rPr>
              <a:t>Leticia </a:t>
            </a:r>
            <a:r>
              <a:rPr lang="es-MX" sz="1200" spc="-5" dirty="0">
                <a:solidFill>
                  <a:schemeClr val="tx1"/>
                </a:solidFill>
                <a:cs typeface="Calibri"/>
              </a:rPr>
              <a:t>Itzel </a:t>
            </a:r>
            <a:r>
              <a:rPr lang="es-MX" sz="1200" spc="-10" dirty="0">
                <a:solidFill>
                  <a:schemeClr val="tx1"/>
                </a:solidFill>
                <a:cs typeface="Calibri"/>
              </a:rPr>
              <a:t>Díaz </a:t>
            </a:r>
            <a:r>
              <a:rPr lang="es-MX" sz="1200" spc="-5" dirty="0">
                <a:solidFill>
                  <a:schemeClr val="tx1"/>
                </a:solidFill>
                <a:cs typeface="Calibri"/>
              </a:rPr>
              <a:t>Godínez </a:t>
            </a:r>
          </a:p>
          <a:p>
            <a:pPr marL="274320" marR="268605" algn="ctr">
              <a:lnSpc>
                <a:spcPct val="125000"/>
              </a:lnSpc>
            </a:pPr>
            <a:r>
              <a:rPr lang="es-MX" sz="1200" spc="-21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200" spc="-5" dirty="0">
                <a:solidFill>
                  <a:schemeClr val="tx1"/>
                </a:solidFill>
                <a:cs typeface="Calibri"/>
              </a:rPr>
              <a:t>S-30123340</a:t>
            </a:r>
            <a:r>
              <a:rPr lang="es-MX" sz="1200" spc="5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200" spc="-5" dirty="0">
                <a:solidFill>
                  <a:schemeClr val="tx1"/>
                </a:solidFill>
                <a:cs typeface="Calibri"/>
              </a:rPr>
              <a:t>nivel</a:t>
            </a:r>
            <a:r>
              <a:rPr lang="es-MX" sz="1200" spc="-1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200" spc="-5" dirty="0">
                <a:solidFill>
                  <a:schemeClr val="tx1"/>
                </a:solidFill>
                <a:cs typeface="Calibri"/>
              </a:rPr>
              <a:t>04</a:t>
            </a:r>
          </a:p>
        </p:txBody>
      </p:sp>
      <p:cxnSp>
        <p:nvCxnSpPr>
          <p:cNvPr id="3" name="Conector angular 2"/>
          <p:cNvCxnSpPr>
            <a:endCxn id="18" idx="3"/>
          </p:cNvCxnSpPr>
          <p:nvPr/>
        </p:nvCxnSpPr>
        <p:spPr>
          <a:xfrm rot="10800000" flipV="1">
            <a:off x="3477056" y="1029777"/>
            <a:ext cx="779879" cy="496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29"/>
          <p:cNvSpPr/>
          <p:nvPr/>
        </p:nvSpPr>
        <p:spPr>
          <a:xfrm>
            <a:off x="6335350" y="2326518"/>
            <a:ext cx="3019651" cy="1155459"/>
          </a:xfrm>
          <a:prstGeom prst="rect">
            <a:avLst/>
          </a:prstGeom>
          <a:solidFill>
            <a:schemeClr val="bg1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>
                <a:solidFill>
                  <a:srgbClr val="034C88"/>
                </a:solidFill>
                <a:latin typeface="Ubuntu Medium" panose="020B0504030602030204" pitchFamily="34" charset="0"/>
              </a:rPr>
              <a:t>Dirección de Inteligencia y Prospectiva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05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Mario Alfonso </a:t>
            </a:r>
            <a:r>
              <a:rPr lang="es-ES" sz="1050" dirty="0" err="1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Bonal</a:t>
            </a:r>
            <a:r>
              <a:rPr lang="es-ES" sz="105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 </a:t>
            </a:r>
            <a:r>
              <a:rPr lang="es-ES" sz="1050" dirty="0" err="1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ROdríguez</a:t>
            </a:r>
            <a:endParaRPr lang="es-MX" sz="1050" dirty="0">
              <a:solidFill>
                <a:schemeClr val="accent1">
                  <a:lumMod val="75000"/>
                </a:schemeClr>
              </a:solidFill>
              <a:latin typeface="Ubuntu Medium" panose="020B050403060203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5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N-12 30123195</a:t>
            </a:r>
          </a:p>
        </p:txBody>
      </p:sp>
      <p:sp>
        <p:nvSpPr>
          <p:cNvPr id="33" name="Rectángulo 32"/>
          <p:cNvSpPr/>
          <p:nvPr/>
        </p:nvSpPr>
        <p:spPr>
          <a:xfrm>
            <a:off x="6044789" y="4475376"/>
            <a:ext cx="1713472" cy="1463512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algn="ctr">
              <a:lnSpc>
                <a:spcPts val="1080"/>
              </a:lnSpc>
              <a:spcBef>
                <a:spcPts val="229"/>
              </a:spcBef>
            </a:pPr>
            <a:r>
              <a:rPr lang="es-ES" sz="1100" b="1" spc="-10" dirty="0">
                <a:solidFill>
                  <a:schemeClr val="tx1"/>
                </a:solidFill>
                <a:cs typeface="Calibri"/>
              </a:rPr>
              <a:t>JEFE/A DE CIENCIA DE </a:t>
            </a:r>
            <a:r>
              <a:rPr lang="es-ES" sz="1100" b="1" spc="-10" dirty="0" smtClean="0">
                <a:solidFill>
                  <a:schemeClr val="tx1"/>
                </a:solidFill>
                <a:cs typeface="Calibri"/>
              </a:rPr>
              <a:t>DATOS</a:t>
            </a:r>
          </a:p>
          <a:p>
            <a:pPr marL="12700" marR="5080" algn="ctr">
              <a:lnSpc>
                <a:spcPts val="1080"/>
              </a:lnSpc>
              <a:spcBef>
                <a:spcPts val="229"/>
              </a:spcBef>
            </a:pPr>
            <a:r>
              <a:rPr lang="es-MX" sz="1100" spc="-5" dirty="0" err="1" smtClean="0">
                <a:solidFill>
                  <a:schemeClr val="tx1"/>
                </a:solidFill>
                <a:cs typeface="Calibri"/>
              </a:rPr>
              <a:t>Victor</a:t>
            </a:r>
            <a:r>
              <a:rPr lang="es-MX" sz="1100" spc="-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spc="-5" dirty="0" err="1" smtClean="0">
                <a:solidFill>
                  <a:schemeClr val="tx1"/>
                </a:solidFill>
                <a:cs typeface="Calibri"/>
              </a:rPr>
              <a:t>Alí</a:t>
            </a:r>
            <a:r>
              <a:rPr lang="es-MX" sz="1100" spc="-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spc="-5" dirty="0">
                <a:solidFill>
                  <a:schemeClr val="tx1"/>
                </a:solidFill>
                <a:cs typeface="Calibri"/>
              </a:rPr>
              <a:t>Vázquez Orduña</a:t>
            </a:r>
            <a:endParaRPr lang="es-MX" sz="1100" dirty="0">
              <a:solidFill>
                <a:schemeClr val="tx1"/>
              </a:solidFill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lang="es-MX" sz="1100" spc="-5" dirty="0">
                <a:solidFill>
                  <a:schemeClr val="tx1"/>
                </a:solidFill>
                <a:cs typeface="Calibri"/>
              </a:rPr>
              <a:t>S-30123200</a:t>
            </a:r>
            <a:r>
              <a:rPr lang="es-MX" sz="1100" spc="3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spc="-5" dirty="0">
                <a:solidFill>
                  <a:schemeClr val="tx1"/>
                </a:solidFill>
                <a:cs typeface="Calibri"/>
              </a:rPr>
              <a:t>nivel</a:t>
            </a:r>
            <a:r>
              <a:rPr lang="es-MX" sz="1100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1100" spc="-5" dirty="0">
                <a:solidFill>
                  <a:schemeClr val="tx1"/>
                </a:solidFill>
                <a:cs typeface="Calibri"/>
              </a:rPr>
              <a:t>08</a:t>
            </a:r>
          </a:p>
        </p:txBody>
      </p:sp>
      <p:sp>
        <p:nvSpPr>
          <p:cNvPr id="189" name="Rectángulo 188"/>
          <p:cNvSpPr/>
          <p:nvPr/>
        </p:nvSpPr>
        <p:spPr>
          <a:xfrm>
            <a:off x="249542" y="4465948"/>
            <a:ext cx="1674343" cy="1472939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050" b="1" spc="-15" dirty="0">
                <a:solidFill>
                  <a:schemeClr val="tx1"/>
                </a:solidFill>
                <a:cs typeface="Calibri"/>
              </a:rPr>
              <a:t>ESPECIALISTA DE OPERACIONES DE COMPETITIVIDAD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050" spc="-10" dirty="0">
                <a:solidFill>
                  <a:schemeClr val="tx1"/>
                </a:solidFill>
                <a:cs typeface="Calibri"/>
              </a:rPr>
              <a:t>María Jesús Abigail Villalpando Pacheco</a:t>
            </a:r>
          </a:p>
          <a:p>
            <a:pPr marL="242570" marR="233045" indent="-5080" algn="ctr">
              <a:lnSpc>
                <a:spcPts val="1300"/>
              </a:lnSpc>
              <a:spcBef>
                <a:spcPts val="260"/>
              </a:spcBef>
            </a:pPr>
            <a:r>
              <a:rPr lang="es-MX" sz="1050" spc="-10" dirty="0">
                <a:solidFill>
                  <a:schemeClr val="tx1"/>
                </a:solidFill>
                <a:cs typeface="Calibri"/>
              </a:rPr>
              <a:t>S-30123296 nivel 07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4121638" y="4455390"/>
            <a:ext cx="1711193" cy="1483498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algn="ctr">
              <a:lnSpc>
                <a:spcPts val="1080"/>
              </a:lnSpc>
              <a:spcBef>
                <a:spcPts val="229"/>
              </a:spcBef>
            </a:pPr>
            <a:r>
              <a:rPr lang="es-ES" sz="1200" b="1" spc="-10" dirty="0">
                <a:solidFill>
                  <a:schemeClr val="tx1"/>
                </a:solidFill>
                <a:cs typeface="Calibri"/>
              </a:rPr>
              <a:t>ESPECIALISTA EN ANALISIS DE </a:t>
            </a:r>
            <a:r>
              <a:rPr lang="es-ES" sz="1200" b="1" spc="-10" dirty="0" smtClean="0">
                <a:solidFill>
                  <a:schemeClr val="tx1"/>
                </a:solidFill>
                <a:cs typeface="Calibri"/>
              </a:rPr>
              <a:t>DATOS</a:t>
            </a:r>
          </a:p>
          <a:p>
            <a:pPr marL="12700" marR="5080" algn="ctr">
              <a:lnSpc>
                <a:spcPts val="1080"/>
              </a:lnSpc>
              <a:spcBef>
                <a:spcPts val="229"/>
              </a:spcBef>
            </a:pPr>
            <a:r>
              <a:rPr lang="es-MX" sz="1200" spc="-10" dirty="0" smtClean="0">
                <a:solidFill>
                  <a:schemeClr val="tx1"/>
                </a:solidFill>
                <a:cs typeface="Calibri"/>
              </a:rPr>
              <a:t>Aarón </a:t>
            </a:r>
            <a:r>
              <a:rPr lang="es-MX" sz="1200" spc="-10" dirty="0">
                <a:solidFill>
                  <a:schemeClr val="tx1"/>
                </a:solidFill>
                <a:cs typeface="Calibri"/>
              </a:rPr>
              <a:t>Ulises Duarte Muñiz</a:t>
            </a:r>
          </a:p>
          <a:p>
            <a:pPr marL="12700" marR="5080" algn="ctr">
              <a:lnSpc>
                <a:spcPts val="1080"/>
              </a:lnSpc>
              <a:spcBef>
                <a:spcPts val="229"/>
              </a:spcBef>
            </a:pPr>
            <a:r>
              <a:rPr lang="es-MX" sz="1200" spc="-10" dirty="0">
                <a:solidFill>
                  <a:schemeClr val="tx1"/>
                </a:solidFill>
                <a:cs typeface="Calibri"/>
              </a:rPr>
              <a:t>S-30123273 nivel 06</a:t>
            </a:r>
          </a:p>
          <a:p>
            <a:pPr marL="12700" marR="5080" algn="ctr">
              <a:lnSpc>
                <a:spcPts val="1080"/>
              </a:lnSpc>
              <a:spcBef>
                <a:spcPts val="229"/>
              </a:spcBef>
            </a:pPr>
            <a:endParaRPr lang="es-MX" sz="1200" b="1" spc="-10" dirty="0">
              <a:solidFill>
                <a:schemeClr val="tx1"/>
              </a:solidFill>
              <a:cs typeface="Calibri"/>
            </a:endParaRPr>
          </a:p>
        </p:txBody>
      </p:sp>
      <p:cxnSp>
        <p:nvCxnSpPr>
          <p:cNvPr id="6" name="Conector angular 5"/>
          <p:cNvCxnSpPr>
            <a:stCxn id="83" idx="2"/>
            <a:endCxn id="30" idx="0"/>
          </p:cNvCxnSpPr>
          <p:nvPr/>
        </p:nvCxnSpPr>
        <p:spPr>
          <a:xfrm rot="16200000" flipH="1">
            <a:off x="6568766" y="1050108"/>
            <a:ext cx="685592" cy="18672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angular 8"/>
          <p:cNvCxnSpPr>
            <a:stCxn id="83" idx="2"/>
            <a:endCxn id="92" idx="0"/>
          </p:cNvCxnSpPr>
          <p:nvPr/>
        </p:nvCxnSpPr>
        <p:spPr>
          <a:xfrm rot="5400000">
            <a:off x="4617188" y="944925"/>
            <a:ext cx="664761" cy="20567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angular 3"/>
          <p:cNvCxnSpPr>
            <a:stCxn id="83" idx="2"/>
            <a:endCxn id="189" idx="0"/>
          </p:cNvCxnSpPr>
          <p:nvPr/>
        </p:nvCxnSpPr>
        <p:spPr>
          <a:xfrm rot="5400000">
            <a:off x="2119821" y="607820"/>
            <a:ext cx="2825022" cy="4891235"/>
          </a:xfrm>
          <a:prstGeom prst="bentConnector3">
            <a:avLst>
              <a:gd name="adj1" fmla="val 8870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angular 9"/>
          <p:cNvCxnSpPr>
            <a:stCxn id="83" idx="2"/>
            <a:endCxn id="91" idx="0"/>
          </p:cNvCxnSpPr>
          <p:nvPr/>
        </p:nvCxnSpPr>
        <p:spPr>
          <a:xfrm rot="5400000">
            <a:off x="3075642" y="1563641"/>
            <a:ext cx="2825022" cy="2979592"/>
          </a:xfrm>
          <a:prstGeom prst="bentConnector3">
            <a:avLst>
              <a:gd name="adj1" fmla="val 8870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angular 12"/>
          <p:cNvCxnSpPr>
            <a:stCxn id="83" idx="2"/>
          </p:cNvCxnSpPr>
          <p:nvPr/>
        </p:nvCxnSpPr>
        <p:spPr>
          <a:xfrm rot="16200000" flipH="1">
            <a:off x="6841420" y="777455"/>
            <a:ext cx="2789284" cy="4516226"/>
          </a:xfrm>
          <a:prstGeom prst="bentConnector3">
            <a:avLst>
              <a:gd name="adj1" fmla="val 8954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26"/>
          <p:cNvSpPr/>
          <p:nvPr/>
        </p:nvSpPr>
        <p:spPr>
          <a:xfrm>
            <a:off x="9904433" y="4465948"/>
            <a:ext cx="2116282" cy="1472937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065" marR="5080" algn="ctr">
              <a:lnSpc>
                <a:spcPts val="1080"/>
              </a:lnSpc>
              <a:spcBef>
                <a:spcPts val="229"/>
              </a:spcBef>
            </a:pPr>
            <a:r>
              <a:rPr lang="es-MX" sz="900" b="1" spc="-10" dirty="0">
                <a:solidFill>
                  <a:schemeClr val="tx1"/>
                </a:solidFill>
                <a:cs typeface="Calibri"/>
              </a:rPr>
              <a:t>JEFE/A </a:t>
            </a:r>
            <a:r>
              <a:rPr lang="es-MX" sz="900" b="1" spc="-5" dirty="0">
                <a:solidFill>
                  <a:schemeClr val="tx1"/>
                </a:solidFill>
                <a:cs typeface="Calibri"/>
              </a:rPr>
              <a:t>DE</a:t>
            </a:r>
            <a:r>
              <a:rPr lang="es-MX" sz="900" b="1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10" dirty="0">
                <a:solidFill>
                  <a:schemeClr val="tx1"/>
                </a:solidFill>
                <a:cs typeface="Calibri"/>
              </a:rPr>
              <a:t>SEGUIMIENTO</a:t>
            </a:r>
            <a:r>
              <a:rPr lang="es-MX" sz="900" b="1" spc="1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5" dirty="0">
                <a:solidFill>
                  <a:schemeClr val="tx1"/>
                </a:solidFill>
                <a:cs typeface="Calibri"/>
              </a:rPr>
              <a:t>TÉCNICO </a:t>
            </a:r>
            <a:r>
              <a:rPr lang="es-MX" sz="900" b="1" spc="-21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10" dirty="0">
                <a:solidFill>
                  <a:schemeClr val="tx1"/>
                </a:solidFill>
                <a:cs typeface="Calibri"/>
              </a:rPr>
              <a:t>FINANCIERO</a:t>
            </a:r>
            <a:endParaRPr lang="es-MX" sz="900" dirty="0">
              <a:solidFill>
                <a:schemeClr val="tx1"/>
              </a:solidFill>
              <a:cs typeface="Calibri"/>
            </a:endParaRPr>
          </a:p>
          <a:p>
            <a:pPr marL="73660" marR="68580" algn="ctr">
              <a:lnSpc>
                <a:spcPts val="1500"/>
              </a:lnSpc>
              <a:spcBef>
                <a:spcPts val="85"/>
              </a:spcBef>
            </a:pPr>
            <a:r>
              <a:rPr lang="es-MX" sz="900" spc="-10" dirty="0">
                <a:solidFill>
                  <a:schemeClr val="tx1"/>
                </a:solidFill>
                <a:cs typeface="Calibri"/>
              </a:rPr>
              <a:t>José</a:t>
            </a:r>
            <a:r>
              <a:rPr lang="es-MX" sz="900" spc="1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spc="-5" dirty="0">
                <a:solidFill>
                  <a:schemeClr val="tx1"/>
                </a:solidFill>
                <a:cs typeface="Calibri"/>
              </a:rPr>
              <a:t>de</a:t>
            </a:r>
            <a:r>
              <a:rPr lang="es-MX" sz="900" spc="-10" dirty="0">
                <a:solidFill>
                  <a:schemeClr val="tx1"/>
                </a:solidFill>
                <a:cs typeface="Calibri"/>
              </a:rPr>
              <a:t> Jesús</a:t>
            </a:r>
            <a:r>
              <a:rPr lang="es-MX" sz="900" spc="1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spc="-5" dirty="0">
                <a:solidFill>
                  <a:schemeClr val="tx1"/>
                </a:solidFill>
                <a:cs typeface="Calibri"/>
              </a:rPr>
              <a:t>Rodríguez Guzmán</a:t>
            </a:r>
          </a:p>
          <a:p>
            <a:pPr marL="73660" marR="68580" algn="ctr">
              <a:lnSpc>
                <a:spcPts val="1500"/>
              </a:lnSpc>
              <a:spcBef>
                <a:spcPts val="85"/>
              </a:spcBef>
            </a:pPr>
            <a:r>
              <a:rPr lang="es-MX" sz="900" spc="-21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spc="-5" dirty="0">
                <a:solidFill>
                  <a:schemeClr val="tx1"/>
                </a:solidFill>
                <a:cs typeface="Calibri"/>
              </a:rPr>
              <a:t>S-30123285</a:t>
            </a:r>
            <a:r>
              <a:rPr lang="es-MX" sz="900" spc="5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spc="-5" dirty="0">
                <a:solidFill>
                  <a:schemeClr val="tx1"/>
                </a:solidFill>
                <a:cs typeface="Calibri"/>
              </a:rPr>
              <a:t>nivel 08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7970218" y="4475375"/>
            <a:ext cx="1781471" cy="1463511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algn="ctr">
              <a:lnSpc>
                <a:spcPts val="1080"/>
              </a:lnSpc>
              <a:spcBef>
                <a:spcPts val="229"/>
              </a:spcBef>
            </a:pPr>
            <a:r>
              <a:rPr lang="es-MX" sz="900" b="1" spc="-10" dirty="0">
                <a:solidFill>
                  <a:schemeClr val="tx1"/>
                </a:solidFill>
                <a:cs typeface="Calibri"/>
              </a:rPr>
              <a:t>JEFE/A</a:t>
            </a:r>
            <a:r>
              <a:rPr lang="es-MX" sz="900" b="1" spc="-5" dirty="0">
                <a:solidFill>
                  <a:schemeClr val="tx1"/>
                </a:solidFill>
                <a:cs typeface="Calibri"/>
              </a:rPr>
              <a:t> DE</a:t>
            </a:r>
            <a:r>
              <a:rPr lang="es-MX" sz="900" b="1" spc="-1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5" dirty="0">
                <a:solidFill>
                  <a:schemeClr val="tx1"/>
                </a:solidFill>
                <a:cs typeface="Calibri"/>
              </a:rPr>
              <a:t>APOYO</a:t>
            </a:r>
            <a:r>
              <a:rPr lang="es-MX" sz="900" b="1" spc="1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10" dirty="0">
                <a:solidFill>
                  <a:schemeClr val="tx1"/>
                </a:solidFill>
                <a:cs typeface="Calibri"/>
              </a:rPr>
              <a:t>CONTABLE</a:t>
            </a:r>
            <a:r>
              <a:rPr lang="es-MX" sz="900" b="1" spc="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5" dirty="0">
                <a:solidFill>
                  <a:schemeClr val="tx1"/>
                </a:solidFill>
                <a:cs typeface="Calibri"/>
              </a:rPr>
              <a:t>Y </a:t>
            </a:r>
            <a:r>
              <a:rPr lang="es-MX" sz="900" b="1" spc="-21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10" dirty="0">
                <a:solidFill>
                  <a:schemeClr val="tx1"/>
                </a:solidFill>
                <a:cs typeface="Calibri"/>
              </a:rPr>
              <a:t>FINANCIERO</a:t>
            </a:r>
            <a:r>
              <a:rPr lang="es-MX" sz="900" b="1" spc="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5" dirty="0">
                <a:solidFill>
                  <a:schemeClr val="tx1"/>
                </a:solidFill>
                <a:cs typeface="Calibri"/>
              </a:rPr>
              <a:t>DE</a:t>
            </a:r>
            <a:r>
              <a:rPr lang="es-MX" sz="900" b="1" spc="-1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b="1" spc="-5" dirty="0">
                <a:solidFill>
                  <a:schemeClr val="tx1"/>
                </a:solidFill>
                <a:cs typeface="Calibri"/>
              </a:rPr>
              <a:t>FONDOS</a:t>
            </a:r>
            <a:endParaRPr lang="es-MX" sz="900" dirty="0">
              <a:solidFill>
                <a:schemeClr val="tx1"/>
              </a:solidFill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285"/>
              </a:spcBef>
            </a:pPr>
            <a:r>
              <a:rPr lang="es-MX" sz="900" spc="-5" dirty="0">
                <a:solidFill>
                  <a:schemeClr val="tx1"/>
                </a:solidFill>
                <a:cs typeface="Calibri"/>
              </a:rPr>
              <a:t>Bertha Aracely</a:t>
            </a:r>
            <a:r>
              <a:rPr lang="es-MX" sz="900" spc="-1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spc="-5" dirty="0">
                <a:solidFill>
                  <a:schemeClr val="tx1"/>
                </a:solidFill>
                <a:cs typeface="Calibri"/>
              </a:rPr>
              <a:t>Mares</a:t>
            </a:r>
            <a:r>
              <a:rPr lang="es-MX" sz="900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spc="-5" dirty="0">
                <a:solidFill>
                  <a:schemeClr val="tx1"/>
                </a:solidFill>
                <a:cs typeface="Calibri"/>
              </a:rPr>
              <a:t>Alcocer</a:t>
            </a:r>
            <a:endParaRPr lang="es-MX" sz="900" dirty="0">
              <a:solidFill>
                <a:schemeClr val="tx1"/>
              </a:solidFill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300"/>
              </a:spcBef>
            </a:pPr>
            <a:r>
              <a:rPr lang="es-MX" sz="900" spc="-5" dirty="0">
                <a:solidFill>
                  <a:schemeClr val="tx1"/>
                </a:solidFill>
                <a:cs typeface="Calibri"/>
              </a:rPr>
              <a:t>S-30123289</a:t>
            </a:r>
            <a:r>
              <a:rPr lang="es-MX" sz="900" spc="35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spc="-5" dirty="0">
                <a:solidFill>
                  <a:schemeClr val="tx1"/>
                </a:solidFill>
                <a:cs typeface="Calibri"/>
              </a:rPr>
              <a:t>nivel</a:t>
            </a:r>
            <a:r>
              <a:rPr lang="es-MX" sz="900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s-MX" sz="900" spc="-5" dirty="0">
                <a:solidFill>
                  <a:schemeClr val="tx1"/>
                </a:solidFill>
                <a:cs typeface="Calibri"/>
              </a:rPr>
              <a:t>08</a:t>
            </a:r>
          </a:p>
        </p:txBody>
      </p:sp>
      <p:cxnSp>
        <p:nvCxnSpPr>
          <p:cNvPr id="38" name="Conector angular 37"/>
          <p:cNvCxnSpPr>
            <a:stCxn id="83" idx="2"/>
            <a:endCxn id="23" idx="0"/>
          </p:cNvCxnSpPr>
          <p:nvPr/>
        </p:nvCxnSpPr>
        <p:spPr>
          <a:xfrm rot="5400000">
            <a:off x="4070360" y="2547801"/>
            <a:ext cx="2814464" cy="1000714"/>
          </a:xfrm>
          <a:prstGeom prst="bentConnector3">
            <a:avLst>
              <a:gd name="adj1" fmla="val 8885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angular 40"/>
          <p:cNvCxnSpPr>
            <a:stCxn id="83" idx="2"/>
            <a:endCxn id="33" idx="0"/>
          </p:cNvCxnSpPr>
          <p:nvPr/>
        </p:nvCxnSpPr>
        <p:spPr>
          <a:xfrm rot="16200000" flipH="1">
            <a:off x="5022512" y="2596363"/>
            <a:ext cx="2834450" cy="923576"/>
          </a:xfrm>
          <a:prstGeom prst="bentConnector3">
            <a:avLst>
              <a:gd name="adj1" fmla="val 8758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angular 43"/>
          <p:cNvCxnSpPr>
            <a:stCxn id="83" idx="2"/>
            <a:endCxn id="28" idx="0"/>
          </p:cNvCxnSpPr>
          <p:nvPr/>
        </p:nvCxnSpPr>
        <p:spPr>
          <a:xfrm rot="16200000" flipH="1">
            <a:off x="6002227" y="1616647"/>
            <a:ext cx="2834449" cy="2883005"/>
          </a:xfrm>
          <a:prstGeom prst="bentConnector3">
            <a:avLst>
              <a:gd name="adj1" fmla="val 8724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296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ángulo 82"/>
          <p:cNvSpPr/>
          <p:nvPr/>
        </p:nvSpPr>
        <p:spPr>
          <a:xfrm>
            <a:off x="4452731" y="1359568"/>
            <a:ext cx="2716695" cy="1539891"/>
          </a:xfrm>
          <a:prstGeom prst="rect">
            <a:avLst/>
          </a:prstGeom>
          <a:solidFill>
            <a:srgbClr val="FF6699"/>
          </a:solidFill>
          <a:ln w="9525" cap="rnd" cmpd="sng" algn="ctr">
            <a:solidFill>
              <a:srgbClr val="004A86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4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TITULAR DEL ÓRGANO INTERNO DE CONTROL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400" dirty="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Teresa Adriana Donato Garnica  S-30123342 </a:t>
            </a:r>
            <a:r>
              <a:rPr lang="es-MX" sz="1400">
                <a:solidFill>
                  <a:schemeClr val="accent1">
                    <a:lumMod val="75000"/>
                  </a:schemeClr>
                </a:solidFill>
                <a:latin typeface="Ubuntu Medium" panose="020B0504030602030204" pitchFamily="34" charset="0"/>
              </a:rPr>
              <a:t>nivel 11</a:t>
            </a:r>
            <a:endParaRPr lang="es-MX" sz="1400" dirty="0">
              <a:solidFill>
                <a:schemeClr val="accent1">
                  <a:lumMod val="75000"/>
                </a:schemeClr>
              </a:solidFill>
              <a:latin typeface="Ubuntu Medium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7603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2126</TotalTime>
  <Words>961</Words>
  <Application>Microsoft Office PowerPoint</Application>
  <PresentationFormat>Panorámica</PresentationFormat>
  <Paragraphs>256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Bahnschrift SemiBold</vt:lpstr>
      <vt:lpstr>Calibri</vt:lpstr>
      <vt:lpstr>Calibri Light</vt:lpstr>
      <vt:lpstr>Ubuntu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Francisco Morales Vallejo</cp:lastModifiedBy>
  <cp:revision>128</cp:revision>
  <cp:lastPrinted>2025-09-15T18:54:40Z</cp:lastPrinted>
  <dcterms:created xsi:type="dcterms:W3CDTF">2024-11-08T14:43:11Z</dcterms:created>
  <dcterms:modified xsi:type="dcterms:W3CDTF">2025-10-17T15:41:18Z</dcterms:modified>
</cp:coreProperties>
</file>